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72" r:id="rId5"/>
    <p:sldId id="274" r:id="rId6"/>
    <p:sldId id="259" r:id="rId7"/>
    <p:sldId id="275" r:id="rId8"/>
    <p:sldId id="277" r:id="rId9"/>
    <p:sldId id="276" r:id="rId10"/>
    <p:sldId id="261" r:id="rId11"/>
    <p:sldId id="27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6D1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snapToObjects="1">
      <p:cViewPr varScale="1">
        <p:scale>
          <a:sx n="78" d="100"/>
          <a:sy n="78" d="100"/>
        </p:scale>
        <p:origin x="878" y="6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E3EFDC-9273-429C-9DB1-8401BF902D02}" type="datetimeFigureOut">
              <a:rPr lang="en-IN" smtClean="0"/>
              <a:t>19-11-2025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97A15F-225B-40B0-8E4D-727DAA0F080C}" type="slidenum">
              <a:rPr lang="en-IN" smtClean="0"/>
              <a:t>‹#›</a:t>
            </a:fld>
            <a:endParaRPr lang="en-IN"/>
          </a:p>
        </p:txBody>
      </p:sp>
    </p:spTree>
    <p:extLst>
      <p:ext uri="{BB962C8B-B14F-4D97-AF65-F5344CB8AC3E}">
        <p14:creationId xmlns:p14="http://schemas.microsoft.com/office/powerpoint/2010/main" val="617876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9AE3960-2DA4-4FE4-91F6-23A64DDA3367}" type="datetime1">
              <a:rPr lang="en-US" smtClean="0"/>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B978BF-78F5-4CD0-9762-19CAE4CC3AA0}" type="datetime1">
              <a:rPr lang="en-US" smtClean="0"/>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4ED371-23FA-42CD-AEB2-37AA2DA041E6}" type="datetime1">
              <a:rPr lang="en-US" smtClean="0"/>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05287D-4BC7-4F28-BDC9-989E08EA7C36}" type="datetime1">
              <a:rPr lang="en-US" smtClean="0"/>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DC0EBD-431A-493E-82BC-54FA2B12F281}" type="datetime1">
              <a:rPr lang="en-US" smtClean="0"/>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10EC82-04DA-4BF9-B678-59315CC4A916}" type="datetime1">
              <a:rPr lang="en-US" smtClean="0"/>
              <a:t>11/19/2025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4A0C70B-B8D4-4D3F-A989-7EF4069C411C}" type="datetime1">
              <a:rPr lang="en-US" smtClean="0"/>
              <a:t>11/19/2025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3A87BF-EA31-487C-ACD8-1C84ED2C80CC}" type="datetime1">
              <a:rPr lang="en-US" smtClean="0"/>
              <a:t>11/19/2025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344A0C-1AE3-40C9-9CF9-34E9FFA6FD66}" type="datetime1">
              <a:rPr lang="en-US" smtClean="0"/>
              <a:t>11/19/2025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C33344-98FF-4218-9C2E-929E18177C54}" type="datetime1">
              <a:rPr lang="en-US" smtClean="0"/>
              <a:t>11/19/2025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4F4A21-AC87-42A1-BE1D-6B0272BDA576}" type="datetime1">
              <a:rPr lang="en-US" smtClean="0"/>
              <a:t>11/19/2025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1E85ED-C991-4B5F-96CB-733E72C3DCAB}" type="datetime1">
              <a:rPr lang="en-US" smtClean="0"/>
              <a:t>11/19/2025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539517"/>
            <a:ext cx="7772400" cy="931132"/>
          </a:xfrm>
        </p:spPr>
        <p:txBody>
          <a:bodyPr>
            <a:normAutofit/>
          </a:bodyPr>
          <a:lstStyle/>
          <a:p>
            <a:r>
              <a:rPr lang="en-IN" sz="4000" b="1" dirty="0">
                <a:solidFill>
                  <a:schemeClr val="tx2"/>
                </a:solidFill>
                <a:latin typeface="Times New Roman" panose="02020603050405020304" pitchFamily="18" charset="0"/>
                <a:cs typeface="Times New Roman" panose="02020603050405020304" pitchFamily="18" charset="0"/>
              </a:rPr>
              <a:t>Serial 3-D printer</a:t>
            </a:r>
            <a:endParaRPr sz="4000" b="1" dirty="0">
              <a:solidFill>
                <a:schemeClr val="tx2"/>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13D092E-F4C0-A44A-907B-5509D08A3212}"/>
              </a:ext>
            </a:extLst>
          </p:cNvPr>
          <p:cNvSpPr txBox="1"/>
          <p:nvPr/>
        </p:nvSpPr>
        <p:spPr>
          <a:xfrm>
            <a:off x="4964230" y="6231136"/>
            <a:ext cx="2263537" cy="307777"/>
          </a:xfrm>
          <a:prstGeom prst="rect">
            <a:avLst/>
          </a:prstGeom>
          <a:noFill/>
        </p:spPr>
        <p:txBody>
          <a:bodyPr wrap="square" rtlCol="0">
            <a:spAutoFit/>
          </a:bodyPr>
          <a:lstStyle/>
          <a:p>
            <a:r>
              <a:rPr lang="en-IN" sz="1400" b="1" dirty="0">
                <a:solidFill>
                  <a:schemeClr val="tx2">
                    <a:lumMod val="50000"/>
                  </a:schemeClr>
                </a:solidFill>
                <a:latin typeface="Times New Roman" panose="02020603050405020304" pitchFamily="18" charset="0"/>
                <a:cs typeface="Times New Roman" panose="02020603050405020304" pitchFamily="18" charset="0"/>
              </a:rPr>
              <a:t>Date- 18</a:t>
            </a:r>
            <a:r>
              <a:rPr lang="en-IN" sz="1400" b="1" baseline="30000" dirty="0">
                <a:solidFill>
                  <a:schemeClr val="tx2">
                    <a:lumMod val="50000"/>
                  </a:schemeClr>
                </a:solidFill>
                <a:latin typeface="Times New Roman" panose="02020603050405020304" pitchFamily="18" charset="0"/>
                <a:cs typeface="Times New Roman" panose="02020603050405020304" pitchFamily="18" charset="0"/>
              </a:rPr>
              <a:t>th</a:t>
            </a:r>
            <a:r>
              <a:rPr lang="en-IN" sz="1400" b="1" dirty="0">
                <a:solidFill>
                  <a:schemeClr val="tx2">
                    <a:lumMod val="50000"/>
                  </a:schemeClr>
                </a:solidFill>
                <a:latin typeface="Times New Roman" panose="02020603050405020304" pitchFamily="18" charset="0"/>
                <a:cs typeface="Times New Roman" panose="02020603050405020304" pitchFamily="18" charset="0"/>
              </a:rPr>
              <a:t>  November, 2025</a:t>
            </a:r>
          </a:p>
        </p:txBody>
      </p:sp>
      <p:sp>
        <p:nvSpPr>
          <p:cNvPr id="5" name="Subtitle 4">
            <a:extLst>
              <a:ext uri="{FF2B5EF4-FFF2-40B4-BE49-F238E27FC236}">
                <a16:creationId xmlns:a16="http://schemas.microsoft.com/office/drawing/2014/main" id="{9BA82831-9E39-DC34-EBDC-BDE18E4DD6AA}"/>
              </a:ext>
            </a:extLst>
          </p:cNvPr>
          <p:cNvSpPr>
            <a:spLocks noGrp="1"/>
          </p:cNvSpPr>
          <p:nvPr>
            <p:ph type="subTitle" idx="1"/>
          </p:nvPr>
        </p:nvSpPr>
        <p:spPr>
          <a:xfrm>
            <a:off x="2939843" y="2325612"/>
            <a:ext cx="6194323" cy="381557"/>
          </a:xfrm>
        </p:spPr>
        <p:txBody>
          <a:bodyPr>
            <a:normAutofit fontScale="85000" lnSpcReduction="10000"/>
          </a:bodyPr>
          <a:lstStyle/>
          <a:p>
            <a:pPr marR="182880" algn="ctr">
              <a:lnSpc>
                <a:spcPct val="107000"/>
              </a:lnSpc>
              <a:spcAft>
                <a:spcPts val="80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Project </a:t>
            </a:r>
            <a:r>
              <a:rPr lang="en-US"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Presentation </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[ME-606 Computer Integrated Manufacturing]</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Developer Resources from Intel and IIT Goa">
            <a:extLst>
              <a:ext uri="{FF2B5EF4-FFF2-40B4-BE49-F238E27FC236}">
                <a16:creationId xmlns:a16="http://schemas.microsoft.com/office/drawing/2014/main" id="{4AA1DA7B-BCF7-EA6D-D374-BE7C0DD6CF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8" t="27176" r="-9043" b="28489"/>
          <a:stretch/>
        </p:blipFill>
        <p:spPr bwMode="auto">
          <a:xfrm>
            <a:off x="378541" y="406157"/>
            <a:ext cx="11434916" cy="153849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a:extLst>
              <a:ext uri="{FF2B5EF4-FFF2-40B4-BE49-F238E27FC236}">
                <a16:creationId xmlns:a16="http://schemas.microsoft.com/office/drawing/2014/main" id="{FC53ABE8-02EF-1CF6-3C62-1EE51637E6FD}"/>
              </a:ext>
            </a:extLst>
          </p:cNvPr>
          <p:cNvSpPr txBox="1"/>
          <p:nvPr/>
        </p:nvSpPr>
        <p:spPr>
          <a:xfrm>
            <a:off x="2989004" y="2769627"/>
            <a:ext cx="6096000" cy="374077"/>
          </a:xfrm>
          <a:prstGeom prst="rect">
            <a:avLst/>
          </a:prstGeom>
          <a:noFill/>
        </p:spPr>
        <p:txBody>
          <a:bodyPr wrap="square">
            <a:spAutoFit/>
          </a:bodyPr>
          <a:lstStyle/>
          <a:p>
            <a:pPr marR="182880" algn="ctr">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Instructed by</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 Dr. Keval S. Ramani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06CF6C49-2B77-F5E9-6949-D7B907F3C5C0}"/>
              </a:ext>
            </a:extLst>
          </p:cNvPr>
          <p:cNvSpPr txBox="1"/>
          <p:nvPr/>
        </p:nvSpPr>
        <p:spPr>
          <a:xfrm>
            <a:off x="4699818" y="4668151"/>
            <a:ext cx="2674375"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Presented by – </a:t>
            </a:r>
            <a:r>
              <a:rPr lang="en-IN" b="1" dirty="0">
                <a:latin typeface="Times New Roman" panose="02020603050405020304" pitchFamily="18" charset="0"/>
                <a:cs typeface="Times New Roman" panose="02020603050405020304" pitchFamily="18" charset="0"/>
              </a:rPr>
              <a:t>Team 10</a:t>
            </a:r>
          </a:p>
        </p:txBody>
      </p:sp>
      <p:graphicFrame>
        <p:nvGraphicFramePr>
          <p:cNvPr id="17" name="Table 16">
            <a:extLst>
              <a:ext uri="{FF2B5EF4-FFF2-40B4-BE49-F238E27FC236}">
                <a16:creationId xmlns:a16="http://schemas.microsoft.com/office/drawing/2014/main" id="{D87119EC-4D91-A49D-E927-4E895C0F53E0}"/>
              </a:ext>
            </a:extLst>
          </p:cNvPr>
          <p:cNvGraphicFramePr>
            <a:graphicFrameLocks noGrp="1"/>
          </p:cNvGraphicFramePr>
          <p:nvPr>
            <p:extLst>
              <p:ext uri="{D42A27DB-BD31-4B8C-83A1-F6EECF244321}">
                <p14:modId xmlns:p14="http://schemas.microsoft.com/office/powerpoint/2010/main" val="2373305703"/>
              </p:ext>
            </p:extLst>
          </p:nvPr>
        </p:nvGraphicFramePr>
        <p:xfrm>
          <a:off x="1437965" y="5234985"/>
          <a:ext cx="9045680" cy="741680"/>
        </p:xfrm>
        <a:graphic>
          <a:graphicData uri="http://schemas.openxmlformats.org/drawingml/2006/table">
            <a:tbl>
              <a:tblPr firstRow="1" bandRow="1">
                <a:tableStyleId>{5940675A-B579-460E-94D1-54222C63F5DA}</a:tableStyleId>
              </a:tblPr>
              <a:tblGrid>
                <a:gridCol w="1809136">
                  <a:extLst>
                    <a:ext uri="{9D8B030D-6E8A-4147-A177-3AD203B41FA5}">
                      <a16:colId xmlns:a16="http://schemas.microsoft.com/office/drawing/2014/main" val="3327315111"/>
                    </a:ext>
                  </a:extLst>
                </a:gridCol>
                <a:gridCol w="1809136">
                  <a:extLst>
                    <a:ext uri="{9D8B030D-6E8A-4147-A177-3AD203B41FA5}">
                      <a16:colId xmlns:a16="http://schemas.microsoft.com/office/drawing/2014/main" val="910651617"/>
                    </a:ext>
                  </a:extLst>
                </a:gridCol>
                <a:gridCol w="1809136">
                  <a:extLst>
                    <a:ext uri="{9D8B030D-6E8A-4147-A177-3AD203B41FA5}">
                      <a16:colId xmlns:a16="http://schemas.microsoft.com/office/drawing/2014/main" val="1428404013"/>
                    </a:ext>
                  </a:extLst>
                </a:gridCol>
                <a:gridCol w="1809136">
                  <a:extLst>
                    <a:ext uri="{9D8B030D-6E8A-4147-A177-3AD203B41FA5}">
                      <a16:colId xmlns:a16="http://schemas.microsoft.com/office/drawing/2014/main" val="3356861927"/>
                    </a:ext>
                  </a:extLst>
                </a:gridCol>
                <a:gridCol w="1809136">
                  <a:extLst>
                    <a:ext uri="{9D8B030D-6E8A-4147-A177-3AD203B41FA5}">
                      <a16:colId xmlns:a16="http://schemas.microsoft.com/office/drawing/2014/main" val="232160337"/>
                    </a:ext>
                  </a:extLst>
                </a:gridCol>
              </a:tblGrid>
              <a:tr h="370840">
                <a:tc>
                  <a:txBody>
                    <a:bodyPr/>
                    <a:lstStyle/>
                    <a:p>
                      <a:pPr algn="ctr"/>
                      <a:r>
                        <a:rPr lang="en-IN" sz="1600" b="1" u="sng" dirty="0">
                          <a:latin typeface="Times New Roman" panose="02020603050405020304" pitchFamily="18" charset="0"/>
                          <a:cs typeface="Times New Roman" panose="02020603050405020304" pitchFamily="18" charset="0"/>
                        </a:rPr>
                        <a:t>Name</a:t>
                      </a:r>
                    </a:p>
                  </a:txBody>
                  <a:tcPr/>
                </a:tc>
                <a:tc>
                  <a:txBody>
                    <a:bodyPr/>
                    <a:lstStyle/>
                    <a:p>
                      <a:pPr algn="ctr"/>
                      <a:r>
                        <a:rPr lang="en-IN" sz="1600" dirty="0">
                          <a:latin typeface="Times New Roman" panose="02020603050405020304" pitchFamily="18" charset="0"/>
                          <a:cs typeface="Times New Roman" panose="02020603050405020304" pitchFamily="18" charset="0"/>
                        </a:rPr>
                        <a:t>Aayush Vats</a:t>
                      </a:r>
                    </a:p>
                  </a:txBody>
                  <a:tcPr/>
                </a:tc>
                <a:tc>
                  <a:txBody>
                    <a:bodyPr/>
                    <a:lstStyle/>
                    <a:p>
                      <a:pPr algn="ctr"/>
                      <a:r>
                        <a:rPr lang="en-IN" sz="1600" dirty="0">
                          <a:latin typeface="Times New Roman" panose="02020603050405020304" pitchFamily="18" charset="0"/>
                          <a:cs typeface="Times New Roman" panose="02020603050405020304" pitchFamily="18" charset="0"/>
                        </a:rPr>
                        <a:t>Akash Gaurav</a:t>
                      </a:r>
                    </a:p>
                  </a:txBody>
                  <a:tcPr/>
                </a:tc>
                <a:tc>
                  <a:txBody>
                    <a:bodyPr/>
                    <a:lstStyle/>
                    <a:p>
                      <a:pPr algn="ctr"/>
                      <a:r>
                        <a:rPr lang="en-IN" sz="1600" dirty="0">
                          <a:latin typeface="Times New Roman" panose="02020603050405020304" pitchFamily="18" charset="0"/>
                          <a:cs typeface="Times New Roman" panose="02020603050405020304" pitchFamily="18" charset="0"/>
                        </a:rPr>
                        <a:t>Amit Kumar Anand</a:t>
                      </a:r>
                    </a:p>
                  </a:txBody>
                  <a:tcPr/>
                </a:tc>
                <a:tc>
                  <a:txBody>
                    <a:bodyPr/>
                    <a:lstStyle/>
                    <a:p>
                      <a:pPr algn="ctr"/>
                      <a:r>
                        <a:rPr lang="en-IN" sz="1600" dirty="0">
                          <a:latin typeface="Times New Roman" panose="02020603050405020304" pitchFamily="18" charset="0"/>
                          <a:cs typeface="Times New Roman" panose="02020603050405020304" pitchFamily="18" charset="0"/>
                        </a:rPr>
                        <a:t>Anirudha </a:t>
                      </a:r>
                      <a:r>
                        <a:rPr lang="en-IN" sz="1600" dirty="0" err="1">
                          <a:latin typeface="Times New Roman" panose="02020603050405020304" pitchFamily="18" charset="0"/>
                          <a:cs typeface="Times New Roman" panose="02020603050405020304" pitchFamily="18" charset="0"/>
                        </a:rPr>
                        <a:t>Pratihar</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363629"/>
                  </a:ext>
                </a:extLst>
              </a:tr>
              <a:tr h="370840">
                <a:tc>
                  <a:txBody>
                    <a:bodyPr/>
                    <a:lstStyle/>
                    <a:p>
                      <a:pPr algn="ctr"/>
                      <a:r>
                        <a:rPr lang="en-IN" sz="1600" b="1" u="sng" dirty="0">
                          <a:latin typeface="Times New Roman" panose="02020603050405020304" pitchFamily="18" charset="0"/>
                          <a:cs typeface="Times New Roman" panose="02020603050405020304" pitchFamily="18" charset="0"/>
                        </a:rPr>
                        <a:t>Roll Number</a:t>
                      </a:r>
                    </a:p>
                  </a:txBody>
                  <a:tcPr/>
                </a:tc>
                <a:tc>
                  <a:txBody>
                    <a:bodyPr/>
                    <a:lstStyle/>
                    <a:p>
                      <a:pPr algn="ctr"/>
                      <a:r>
                        <a:rPr lang="en-IN" sz="1600" dirty="0">
                          <a:latin typeface="Times New Roman" panose="02020603050405020304" pitchFamily="18" charset="0"/>
                          <a:cs typeface="Times New Roman" panose="02020603050405020304" pitchFamily="18" charset="0"/>
                        </a:rPr>
                        <a:t>25263101</a:t>
                      </a:r>
                    </a:p>
                  </a:txBody>
                  <a:tcPr/>
                </a:tc>
                <a:tc>
                  <a:txBody>
                    <a:bodyPr/>
                    <a:lstStyle/>
                    <a:p>
                      <a:pPr algn="ctr"/>
                      <a:r>
                        <a:rPr lang="en-IN" sz="1600" dirty="0">
                          <a:latin typeface="Times New Roman" panose="02020603050405020304" pitchFamily="18" charset="0"/>
                          <a:cs typeface="Times New Roman" panose="02020603050405020304" pitchFamily="18" charset="0"/>
                        </a:rPr>
                        <a:t>24263201</a:t>
                      </a:r>
                    </a:p>
                  </a:txBody>
                  <a:tcPr/>
                </a:tc>
                <a:tc>
                  <a:txBody>
                    <a:bodyPr/>
                    <a:lstStyle/>
                    <a:p>
                      <a:pPr algn="ctr"/>
                      <a:r>
                        <a:rPr lang="en-IN" sz="1600" dirty="0">
                          <a:latin typeface="Times New Roman" panose="02020603050405020304" pitchFamily="18" charset="0"/>
                          <a:cs typeface="Times New Roman" panose="02020603050405020304" pitchFamily="18" charset="0"/>
                        </a:rPr>
                        <a:t>25263103</a:t>
                      </a:r>
                    </a:p>
                  </a:txBody>
                  <a:tcPr/>
                </a:tc>
                <a:tc>
                  <a:txBody>
                    <a:bodyPr/>
                    <a:lstStyle/>
                    <a:p>
                      <a:pPr algn="ctr"/>
                      <a:r>
                        <a:rPr lang="en-IN" sz="1600" dirty="0">
                          <a:latin typeface="Times New Roman" panose="02020603050405020304" pitchFamily="18" charset="0"/>
                          <a:cs typeface="Times New Roman" panose="02020603050405020304" pitchFamily="18" charset="0"/>
                        </a:rPr>
                        <a:t>2206303</a:t>
                      </a:r>
                    </a:p>
                  </a:txBody>
                  <a:tcPr/>
                </a:tc>
                <a:extLst>
                  <a:ext uri="{0D108BD9-81ED-4DB2-BD59-A6C34878D82A}">
                    <a16:rowId xmlns:a16="http://schemas.microsoft.com/office/drawing/2014/main" val="4198599701"/>
                  </a:ext>
                </a:extLst>
              </a:tr>
            </a:tbl>
          </a:graphicData>
        </a:graphic>
      </p:graphicFrame>
      <p:sp>
        <p:nvSpPr>
          <p:cNvPr id="18" name="Rectangle: Rounded Corners 17">
            <a:extLst>
              <a:ext uri="{FF2B5EF4-FFF2-40B4-BE49-F238E27FC236}">
                <a16:creationId xmlns:a16="http://schemas.microsoft.com/office/drawing/2014/main" id="{14DEAD09-F2C3-3A88-8355-C850C065516B}"/>
              </a:ext>
            </a:extLst>
          </p:cNvPr>
          <p:cNvSpPr/>
          <p:nvPr/>
        </p:nvSpPr>
        <p:spPr>
          <a:xfrm>
            <a:off x="1991030" y="3495657"/>
            <a:ext cx="8091948" cy="974991"/>
          </a:xfrm>
          <a:prstGeom prst="round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9" name="Slide Number Placeholder 18">
            <a:extLst>
              <a:ext uri="{FF2B5EF4-FFF2-40B4-BE49-F238E27FC236}">
                <a16:creationId xmlns:a16="http://schemas.microsoft.com/office/drawing/2014/main" id="{6D58DBE1-91AD-A936-D004-9351EEA8C966}"/>
              </a:ext>
            </a:extLst>
          </p:cNvPr>
          <p:cNvSpPr>
            <a:spLocks noGrp="1"/>
          </p:cNvSpPr>
          <p:nvPr>
            <p:ph type="sldNum" sz="quarter" idx="12"/>
          </p:nvPr>
        </p:nvSpPr>
        <p:spPr/>
        <p:txBody>
          <a:bodyPr/>
          <a:lstStyle/>
          <a:p>
            <a:fld id="{C1FF6DA9-008F-8B48-92A6-B652298478BF}"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72D55-55A9-D0DE-F4EE-C0B67FDDE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EF9FF-169E-AD3C-EE53-02565ABCB08C}"/>
              </a:ext>
            </a:extLst>
          </p:cNvPr>
          <p:cNvSpPr>
            <a:spLocks noGrp="1"/>
          </p:cNvSpPr>
          <p:nvPr>
            <p:ph type="title"/>
          </p:nvPr>
        </p:nvSpPr>
        <p:spPr/>
        <p:txBody>
          <a:bodyPr/>
          <a:lstStyle/>
          <a:p>
            <a:pPr algn="ctr"/>
            <a:r>
              <a:rPr lang="en-IN" sz="2800" b="1" dirty="0">
                <a:solidFill>
                  <a:schemeClr val="tx2"/>
                </a:solidFill>
                <a:latin typeface="Times New Roman"/>
              </a:rPr>
              <a:t>Future Work</a:t>
            </a:r>
            <a:endParaRPr sz="2800" b="1" dirty="0">
              <a:solidFill>
                <a:schemeClr val="tx2"/>
              </a:solidFill>
              <a:latin typeface="Times New Roman"/>
            </a:endParaRPr>
          </a:p>
        </p:txBody>
      </p:sp>
      <p:sp>
        <p:nvSpPr>
          <p:cNvPr id="3" name="Rectangle: Rounded Corners 2">
            <a:extLst>
              <a:ext uri="{FF2B5EF4-FFF2-40B4-BE49-F238E27FC236}">
                <a16:creationId xmlns:a16="http://schemas.microsoft.com/office/drawing/2014/main" id="{2BF70AF9-6E8D-8191-3441-8275D18B43AE}"/>
              </a:ext>
            </a:extLst>
          </p:cNvPr>
          <p:cNvSpPr/>
          <p:nvPr/>
        </p:nvSpPr>
        <p:spPr>
          <a:xfrm>
            <a:off x="1916626" y="358642"/>
            <a:ext cx="8091948" cy="974991"/>
          </a:xfrm>
          <a:prstGeom prst="round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B2441421-9737-AF8D-038C-BCAC925EBE14}"/>
              </a:ext>
            </a:extLst>
          </p:cNvPr>
          <p:cNvSpPr>
            <a:spLocks noGrp="1"/>
          </p:cNvSpPr>
          <p:nvPr>
            <p:ph type="sldNum" sz="quarter" idx="12"/>
          </p:nvPr>
        </p:nvSpPr>
        <p:spPr/>
        <p:txBody>
          <a:bodyPr/>
          <a:lstStyle/>
          <a:p>
            <a:fld id="{C1FF6DA9-008F-8B48-92A6-B652298478BF}" type="slidenum">
              <a:rPr lang="en-US" smtClean="0"/>
              <a:t>10</a:t>
            </a:fld>
            <a:endParaRPr lang="en-US"/>
          </a:p>
        </p:txBody>
      </p:sp>
      <p:sp>
        <p:nvSpPr>
          <p:cNvPr id="6" name="TextBox 5">
            <a:extLst>
              <a:ext uri="{FF2B5EF4-FFF2-40B4-BE49-F238E27FC236}">
                <a16:creationId xmlns:a16="http://schemas.microsoft.com/office/drawing/2014/main" id="{2DB412E6-5228-4C86-B5DC-E66BC7E0B8EF}"/>
              </a:ext>
            </a:extLst>
          </p:cNvPr>
          <p:cNvSpPr txBox="1"/>
          <p:nvPr/>
        </p:nvSpPr>
        <p:spPr>
          <a:xfrm>
            <a:off x="609600" y="1828716"/>
            <a:ext cx="10447056" cy="3046988"/>
          </a:xfrm>
          <a:prstGeom prst="rect">
            <a:avLst/>
          </a:prstGeom>
          <a:noFill/>
        </p:spPr>
        <p:txBody>
          <a:bodyPr wrap="square">
            <a:spAutoFit/>
          </a:bodyPr>
          <a:lstStyle/>
          <a:p>
            <a:pPr marL="285750" indent="-285750"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Arduino Mega while running suddenly got short and burnt, thus we couldn’t completely test the motion of the printer. The First work would be to focus on the motion study.</a:t>
            </a:r>
          </a:p>
          <a:p>
            <a:pPr marL="285750" indent="-285750" algn="just">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 proper spool for filament handling needs to be attached.</a:t>
            </a:r>
          </a:p>
          <a:p>
            <a:pPr marL="285750" indent="-285750" algn="just">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Further study on the workspace area can be done.</a:t>
            </a:r>
          </a:p>
          <a:p>
            <a:pPr marL="285750" indent="-285750" algn="just">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9E55774-BFB5-F590-FD65-BD28981753CE}"/>
              </a:ext>
            </a:extLst>
          </p:cNvPr>
          <p:cNvPicPr>
            <a:picLocks noChangeAspect="1"/>
          </p:cNvPicPr>
          <p:nvPr/>
        </p:nvPicPr>
        <p:blipFill>
          <a:blip r:embed="rId2"/>
          <a:stretch>
            <a:fillRect/>
          </a:stretch>
        </p:blipFill>
        <p:spPr>
          <a:xfrm>
            <a:off x="727586" y="3650679"/>
            <a:ext cx="4011562" cy="2450049"/>
          </a:xfrm>
          <a:prstGeom prst="rect">
            <a:avLst/>
          </a:prstGeom>
        </p:spPr>
      </p:pic>
      <p:sp>
        <p:nvSpPr>
          <p:cNvPr id="7" name="Oval 6">
            <a:extLst>
              <a:ext uri="{FF2B5EF4-FFF2-40B4-BE49-F238E27FC236}">
                <a16:creationId xmlns:a16="http://schemas.microsoft.com/office/drawing/2014/main" id="{F5A1391B-D56C-3C8B-74A8-B58187B63542}"/>
              </a:ext>
            </a:extLst>
          </p:cNvPr>
          <p:cNvSpPr/>
          <p:nvPr/>
        </p:nvSpPr>
        <p:spPr>
          <a:xfrm>
            <a:off x="1612490" y="4444181"/>
            <a:ext cx="894736" cy="842601"/>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0E8C1393-EF73-8F0D-55F0-27F8AFAE7D01}"/>
              </a:ext>
            </a:extLst>
          </p:cNvPr>
          <p:cNvCxnSpPr/>
          <p:nvPr/>
        </p:nvCxnSpPr>
        <p:spPr>
          <a:xfrm>
            <a:off x="2595716" y="4875704"/>
            <a:ext cx="3057832" cy="0"/>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115C7BF-598C-FA86-637F-9E0D4D1D6F3D}"/>
              </a:ext>
            </a:extLst>
          </p:cNvPr>
          <p:cNvSpPr txBox="1"/>
          <p:nvPr/>
        </p:nvSpPr>
        <p:spPr>
          <a:xfrm>
            <a:off x="5742038" y="4699819"/>
            <a:ext cx="2635045" cy="383458"/>
          </a:xfrm>
          <a:prstGeom prst="rect">
            <a:avLst/>
          </a:prstGeom>
          <a:noFill/>
        </p:spPr>
        <p:txBody>
          <a:bodyPr wrap="square" rtlCol="0">
            <a:spAutoFit/>
          </a:bodyPr>
          <a:lstStyle/>
          <a:p>
            <a:r>
              <a:rPr lang="en-IN" dirty="0"/>
              <a:t>Burnt Wire.</a:t>
            </a:r>
          </a:p>
        </p:txBody>
      </p:sp>
    </p:spTree>
    <p:extLst>
      <p:ext uri="{BB962C8B-B14F-4D97-AF65-F5344CB8AC3E}">
        <p14:creationId xmlns:p14="http://schemas.microsoft.com/office/powerpoint/2010/main" val="200724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9000" b="-69000"/>
          </a:stretch>
        </a:blipFill>
        <a:effectLst/>
      </p:bgPr>
    </p:bg>
    <p:spTree>
      <p:nvGrpSpPr>
        <p:cNvPr id="1" name="">
          <a:extLst>
            <a:ext uri="{FF2B5EF4-FFF2-40B4-BE49-F238E27FC236}">
              <a16:creationId xmlns:a16="http://schemas.microsoft.com/office/drawing/2014/main" id="{D4B14440-DD09-78E7-2AFD-9FEDEA9AEE04}"/>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AFCEA60-0F5E-4EA2-2158-0F21175354E2}"/>
              </a:ext>
            </a:extLst>
          </p:cNvPr>
          <p:cNvSpPr/>
          <p:nvPr/>
        </p:nvSpPr>
        <p:spPr>
          <a:xfrm>
            <a:off x="1680652" y="835742"/>
            <a:ext cx="8091948" cy="1586250"/>
          </a:xfrm>
          <a:prstGeom prst="round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5DBA0A41-5369-C19A-C6B6-4F3175863564}"/>
              </a:ext>
            </a:extLst>
          </p:cNvPr>
          <p:cNvSpPr>
            <a:spLocks noGrp="1"/>
          </p:cNvSpPr>
          <p:nvPr>
            <p:ph type="sldNum" sz="quarter" idx="12"/>
          </p:nvPr>
        </p:nvSpPr>
        <p:spPr/>
        <p:txBody>
          <a:bodyPr/>
          <a:lstStyle/>
          <a:p>
            <a:fld id="{C1FF6DA9-008F-8B48-92A6-B652298478BF}" type="slidenum">
              <a:rPr lang="en-US" smtClean="0"/>
              <a:t>11</a:t>
            </a:fld>
            <a:endParaRPr lang="en-US"/>
          </a:p>
        </p:txBody>
      </p:sp>
      <p:sp>
        <p:nvSpPr>
          <p:cNvPr id="6" name="Title 5">
            <a:extLst>
              <a:ext uri="{FF2B5EF4-FFF2-40B4-BE49-F238E27FC236}">
                <a16:creationId xmlns:a16="http://schemas.microsoft.com/office/drawing/2014/main" id="{318CC0B8-765B-6394-0B25-D441F784CD47}"/>
              </a:ext>
            </a:extLst>
          </p:cNvPr>
          <p:cNvSpPr>
            <a:spLocks noGrp="1"/>
          </p:cNvSpPr>
          <p:nvPr>
            <p:ph type="title"/>
          </p:nvPr>
        </p:nvSpPr>
        <p:spPr>
          <a:xfrm>
            <a:off x="344129" y="1057367"/>
            <a:ext cx="10972800" cy="1143000"/>
          </a:xfrm>
        </p:spPr>
        <p:txBody>
          <a:bodyPr>
            <a:normAutofit/>
          </a:bodyPr>
          <a:lstStyle/>
          <a:p>
            <a:r>
              <a:rPr lang="en-IN" sz="5400" b="1" dirty="0">
                <a:solidFill>
                  <a:srgbClr val="00B050"/>
                </a:solidFill>
                <a:latin typeface="Times New Roman" panose="02020603050405020304" pitchFamily="18" charset="0"/>
                <a:cs typeface="Times New Roman" panose="02020603050405020304" pitchFamily="18" charset="0"/>
              </a:rPr>
              <a:t>Thank-you </a:t>
            </a:r>
            <a:r>
              <a:rPr lang="en-IN" sz="5400" b="1" dirty="0">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a:t>
            </a:r>
            <a:endParaRPr lang="en-IN" sz="5400" b="1"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6934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5738"/>
            <a:ext cx="10972800" cy="1143000"/>
          </a:xfrm>
        </p:spPr>
        <p:txBody>
          <a:bodyPr/>
          <a:lstStyle/>
          <a:p>
            <a:pPr algn="ctr"/>
            <a:r>
              <a:rPr lang="en-IN" sz="2800" b="1" dirty="0">
                <a:solidFill>
                  <a:schemeClr val="tx2"/>
                </a:solidFill>
                <a:latin typeface="Times New Roman"/>
              </a:rPr>
              <a:t>Scheme of Presentation</a:t>
            </a:r>
            <a:endParaRPr sz="2800" b="1" dirty="0">
              <a:solidFill>
                <a:schemeClr val="tx2"/>
              </a:solidFill>
              <a:latin typeface="Times New Roman"/>
            </a:endParaRPr>
          </a:p>
        </p:txBody>
      </p:sp>
      <p:sp>
        <p:nvSpPr>
          <p:cNvPr id="3" name="Content Placeholder 2"/>
          <p:cNvSpPr>
            <a:spLocks noGrp="1"/>
          </p:cNvSpPr>
          <p:nvPr>
            <p:ph idx="1"/>
          </p:nvPr>
        </p:nvSpPr>
        <p:spPr>
          <a:xfrm>
            <a:off x="825574" y="1429032"/>
            <a:ext cx="10373032" cy="5098652"/>
          </a:xfrm>
        </p:spPr>
        <p:txBody>
          <a:bodyPr>
            <a:normAutofit/>
          </a:bodyPr>
          <a:lstStyle/>
          <a:p>
            <a:pPr algn="just">
              <a:lnSpc>
                <a:spcPct val="150000"/>
              </a:lnSpc>
            </a:pPr>
            <a:r>
              <a:rPr lang="en-IN" sz="1600" dirty="0">
                <a:latin typeface="Times New Roman" panose="02020603050405020304" pitchFamily="18" charset="0"/>
                <a:cs typeface="Times New Roman" panose="02020603050405020304" pitchFamily="18" charset="0"/>
              </a:rPr>
              <a:t>Introduction</a:t>
            </a:r>
          </a:p>
          <a:p>
            <a:pPr algn="just">
              <a:lnSpc>
                <a:spcPct val="150000"/>
              </a:lnSpc>
            </a:pPr>
            <a:r>
              <a:rPr lang="en-IN" sz="1600" dirty="0">
                <a:latin typeface="Times New Roman" panose="02020603050405020304" pitchFamily="18" charset="0"/>
                <a:cs typeface="Times New Roman" panose="02020603050405020304" pitchFamily="18" charset="0"/>
              </a:rPr>
              <a:t>Background </a:t>
            </a:r>
          </a:p>
          <a:p>
            <a:pPr algn="just">
              <a:lnSpc>
                <a:spcPct val="150000"/>
              </a:lnSpc>
            </a:pPr>
            <a:r>
              <a:rPr lang="en-IN" sz="1600" dirty="0">
                <a:latin typeface="Times New Roman" panose="02020603050405020304" pitchFamily="18" charset="0"/>
                <a:cs typeface="Times New Roman" panose="02020603050405020304" pitchFamily="18" charset="0"/>
              </a:rPr>
              <a:t>Objective</a:t>
            </a:r>
          </a:p>
          <a:p>
            <a:pPr algn="just">
              <a:lnSpc>
                <a:spcPct val="150000"/>
              </a:lnSpc>
            </a:pPr>
            <a:r>
              <a:rPr lang="en-IN" sz="1600" dirty="0">
                <a:latin typeface="Times New Roman" panose="02020603050405020304" pitchFamily="18" charset="0"/>
                <a:cs typeface="Times New Roman" panose="02020603050405020304" pitchFamily="18" charset="0"/>
              </a:rPr>
              <a:t>Mechanical Design</a:t>
            </a:r>
          </a:p>
          <a:p>
            <a:pPr algn="just">
              <a:lnSpc>
                <a:spcPct val="150000"/>
              </a:lnSpc>
            </a:pPr>
            <a:r>
              <a:rPr lang="en-IN" sz="1600" dirty="0">
                <a:latin typeface="Times New Roman" panose="02020603050405020304" pitchFamily="18" charset="0"/>
                <a:cs typeface="Times New Roman" panose="02020603050405020304" pitchFamily="18" charset="0"/>
              </a:rPr>
              <a:t>Electronics Configuration</a:t>
            </a:r>
          </a:p>
          <a:p>
            <a:pPr algn="just">
              <a:lnSpc>
                <a:spcPct val="150000"/>
              </a:lnSpc>
            </a:pPr>
            <a:r>
              <a:rPr lang="en-IN" sz="1600" dirty="0">
                <a:latin typeface="Times New Roman" panose="02020603050405020304" pitchFamily="18" charset="0"/>
                <a:cs typeface="Times New Roman" panose="02020603050405020304" pitchFamily="18" charset="0"/>
              </a:rPr>
              <a:t>Control System</a:t>
            </a:r>
          </a:p>
          <a:p>
            <a:pPr algn="just">
              <a:lnSpc>
                <a:spcPct val="150000"/>
              </a:lnSpc>
            </a:pPr>
            <a:r>
              <a:rPr lang="en-IN" sz="1600" dirty="0">
                <a:latin typeface="Times New Roman" panose="02020603050405020304" pitchFamily="18" charset="0"/>
                <a:cs typeface="Times New Roman" panose="02020603050405020304" pitchFamily="18" charset="0"/>
              </a:rPr>
              <a:t>Results</a:t>
            </a:r>
          </a:p>
          <a:p>
            <a:pPr algn="just">
              <a:lnSpc>
                <a:spcPct val="150000"/>
              </a:lnSpc>
            </a:pPr>
            <a:r>
              <a:rPr lang="en-IN" sz="1600" dirty="0">
                <a:latin typeface="Times New Roman" panose="02020603050405020304" pitchFamily="18" charset="0"/>
                <a:cs typeface="Times New Roman" panose="02020603050405020304" pitchFamily="18" charset="0"/>
              </a:rPr>
              <a:t>Future Work</a:t>
            </a:r>
          </a:p>
        </p:txBody>
      </p:sp>
      <p:sp>
        <p:nvSpPr>
          <p:cNvPr id="6" name="Rectangle: Rounded Corners 5">
            <a:extLst>
              <a:ext uri="{FF2B5EF4-FFF2-40B4-BE49-F238E27FC236}">
                <a16:creationId xmlns:a16="http://schemas.microsoft.com/office/drawing/2014/main" id="{7754BEC3-9428-7E89-AE4D-2347189C4F28}"/>
              </a:ext>
            </a:extLst>
          </p:cNvPr>
          <p:cNvSpPr/>
          <p:nvPr/>
        </p:nvSpPr>
        <p:spPr>
          <a:xfrm>
            <a:off x="1966116" y="305248"/>
            <a:ext cx="8091948" cy="974991"/>
          </a:xfrm>
          <a:prstGeom prst="round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7" name="Slide Number Placeholder 6">
            <a:extLst>
              <a:ext uri="{FF2B5EF4-FFF2-40B4-BE49-F238E27FC236}">
                <a16:creationId xmlns:a16="http://schemas.microsoft.com/office/drawing/2014/main" id="{AABF7D5D-AAA5-B076-1832-1A2EE76A122D}"/>
              </a:ext>
            </a:extLst>
          </p:cNvPr>
          <p:cNvSpPr>
            <a:spLocks noGrp="1"/>
          </p:cNvSpPr>
          <p:nvPr>
            <p:ph type="sldNum" sz="quarter" idx="12"/>
          </p:nvPr>
        </p:nvSpPr>
        <p:spPr/>
        <p:txBody>
          <a:bodyPr/>
          <a:lstStyle/>
          <a:p>
            <a:fld id="{C1FF6DA9-008F-8B48-92A6-B652298478BF}" type="slidenum">
              <a:rPr lang="en-US" smtClean="0"/>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2800" b="1" dirty="0">
                <a:solidFill>
                  <a:schemeClr val="tx2"/>
                </a:solidFill>
                <a:latin typeface="Times New Roman"/>
              </a:rPr>
              <a:t>Introduction</a:t>
            </a:r>
            <a:endParaRPr sz="2800" b="1" dirty="0">
              <a:solidFill>
                <a:schemeClr val="tx2"/>
              </a:solidFill>
              <a:latin typeface="Times New Roman"/>
            </a:endParaRPr>
          </a:p>
        </p:txBody>
      </p:sp>
      <p:sp>
        <p:nvSpPr>
          <p:cNvPr id="3" name="Rectangle: Rounded Corners 2">
            <a:extLst>
              <a:ext uri="{FF2B5EF4-FFF2-40B4-BE49-F238E27FC236}">
                <a16:creationId xmlns:a16="http://schemas.microsoft.com/office/drawing/2014/main" id="{D2F4791D-030B-EDB9-A161-5F923CAB2C72}"/>
              </a:ext>
            </a:extLst>
          </p:cNvPr>
          <p:cNvSpPr/>
          <p:nvPr/>
        </p:nvSpPr>
        <p:spPr>
          <a:xfrm>
            <a:off x="1916626" y="358642"/>
            <a:ext cx="8091948" cy="974991"/>
          </a:xfrm>
          <a:prstGeom prst="round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0772F451-DAF8-84BC-90BC-7CC383EF84D2}"/>
              </a:ext>
            </a:extLst>
          </p:cNvPr>
          <p:cNvSpPr>
            <a:spLocks noGrp="1"/>
          </p:cNvSpPr>
          <p:nvPr>
            <p:ph type="sldNum" sz="quarter" idx="12"/>
          </p:nvPr>
        </p:nvSpPr>
        <p:spPr/>
        <p:txBody>
          <a:bodyPr/>
          <a:lstStyle/>
          <a:p>
            <a:fld id="{C1FF6DA9-008F-8B48-92A6-B652298478BF}" type="slidenum">
              <a:rPr lang="en-US" smtClean="0"/>
              <a:t>3</a:t>
            </a:fld>
            <a:endParaRPr lang="en-US"/>
          </a:p>
        </p:txBody>
      </p:sp>
      <p:sp>
        <p:nvSpPr>
          <p:cNvPr id="15" name="TextBox 14">
            <a:extLst>
              <a:ext uri="{FF2B5EF4-FFF2-40B4-BE49-F238E27FC236}">
                <a16:creationId xmlns:a16="http://schemas.microsoft.com/office/drawing/2014/main" id="{E3DAC692-7D05-2ACC-E438-7D7ECBF29B73}"/>
              </a:ext>
            </a:extLst>
          </p:cNvPr>
          <p:cNvSpPr txBox="1"/>
          <p:nvPr/>
        </p:nvSpPr>
        <p:spPr>
          <a:xfrm>
            <a:off x="346037" y="1865762"/>
            <a:ext cx="6475244" cy="3046988"/>
          </a:xfrm>
          <a:prstGeom prst="rect">
            <a:avLst/>
          </a:prstGeom>
          <a:noFill/>
        </p:spPr>
        <p:txBody>
          <a:bodyPr wrap="square" rtlCol="0">
            <a:spAutoFit/>
          </a:bodyPr>
          <a:lstStyle/>
          <a:p>
            <a:pPr algn="just"/>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600" dirty="0">
                <a:latin typeface="Times New Roman" panose="02020603050405020304" pitchFamily="18" charset="0"/>
                <a:ea typeface="Calibri" panose="020F0502020204030204" pitchFamily="34" charset="0"/>
                <a:cs typeface="Times New Roman" panose="02020603050405020304" pitchFamily="18" charset="0"/>
              </a:rPr>
              <a:t>3D printers now a days are great source of rapid prototyping.</a:t>
            </a:r>
          </a:p>
          <a:p>
            <a:pPr marL="285750" indent="-285750" algn="just">
              <a:buFont typeface="Wingdings" panose="05000000000000000000" pitchFamily="2" charset="2"/>
              <a:buChar char="Ø"/>
            </a:pP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600" dirty="0">
                <a:latin typeface="Times New Roman" panose="02020603050405020304" pitchFamily="18" charset="0"/>
                <a:ea typeface="Calibri" panose="020F0502020204030204" pitchFamily="34" charset="0"/>
                <a:cs typeface="Times New Roman" panose="02020603050405020304" pitchFamily="18" charset="0"/>
              </a:rPr>
              <a:t>Some expensive 3D printers are even used to manufacture industrial level materials.</a:t>
            </a:r>
          </a:p>
          <a:p>
            <a:pPr marL="285750" indent="-285750" algn="just">
              <a:buFont typeface="Wingdings" panose="05000000000000000000" pitchFamily="2" charset="2"/>
              <a:buChar char="Ø"/>
            </a:pP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600" dirty="0">
                <a:latin typeface="Times New Roman" panose="02020603050405020304" pitchFamily="18" charset="0"/>
                <a:ea typeface="Calibri" panose="020F0502020204030204" pitchFamily="34" charset="0"/>
                <a:cs typeface="Times New Roman" panose="02020603050405020304" pitchFamily="18" charset="0"/>
              </a:rPr>
              <a:t>They are of multiple types: </a:t>
            </a:r>
          </a:p>
          <a:p>
            <a:pPr marL="742950" lvl="1" indent="-285750" algn="just">
              <a:buFont typeface="Arial" panose="020B0604020202020204" pitchFamily="34" charset="0"/>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Cartesian (Serial &amp; Parallel)</a:t>
            </a:r>
          </a:p>
          <a:p>
            <a:pPr marL="742950" lvl="1" indent="-285750" algn="just">
              <a:buFont typeface="Arial" panose="020B0604020202020204" pitchFamily="34" charset="0"/>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Delta</a:t>
            </a:r>
          </a:p>
          <a:p>
            <a:pPr marL="742950" lvl="1" indent="-285750" algn="just">
              <a:buFont typeface="Arial" panose="020B0604020202020204" pitchFamily="34" charset="0"/>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Scara</a:t>
            </a:r>
          </a:p>
          <a:p>
            <a:pPr marL="742950" lvl="1" indent="-285750" algn="just">
              <a:buFont typeface="Arial" panose="020B0604020202020204" pitchFamily="34" charset="0"/>
              <a:buChar char="•"/>
            </a:pP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600" dirty="0">
                <a:latin typeface="Times New Roman" panose="02020603050405020304" pitchFamily="18" charset="0"/>
                <a:ea typeface="Calibri" panose="020F0502020204030204" pitchFamily="34" charset="0"/>
                <a:cs typeface="Times New Roman" panose="02020603050405020304" pitchFamily="18" charset="0"/>
              </a:rPr>
              <a:t>Widely used ones are serial printers.</a:t>
            </a:r>
          </a:p>
        </p:txBody>
      </p:sp>
      <p:sp>
        <p:nvSpPr>
          <p:cNvPr id="9" name="TextBox 8">
            <a:extLst>
              <a:ext uri="{FF2B5EF4-FFF2-40B4-BE49-F238E27FC236}">
                <a16:creationId xmlns:a16="http://schemas.microsoft.com/office/drawing/2014/main" id="{DAA0E7BA-D549-4969-8723-7A8562819114}"/>
              </a:ext>
            </a:extLst>
          </p:cNvPr>
          <p:cNvSpPr txBox="1"/>
          <p:nvPr/>
        </p:nvSpPr>
        <p:spPr>
          <a:xfrm>
            <a:off x="6309360" y="6162148"/>
            <a:ext cx="5882640" cy="307777"/>
          </a:xfrm>
          <a:prstGeom prst="rect">
            <a:avLst/>
          </a:prstGeom>
          <a:noFill/>
        </p:spPr>
        <p:txBody>
          <a:bodyPr wrap="square" rtlCol="0">
            <a:spAutoFit/>
          </a:bodyPr>
          <a:lstStyle/>
          <a:p>
            <a:r>
              <a:rPr lang="en-US" sz="1400" b="1" dirty="0">
                <a:solidFill>
                  <a:srgbClr val="000000"/>
                </a:solidFill>
                <a:effectLst/>
                <a:latin typeface="Times New Roman" panose="02020603050405020304" pitchFamily="18" charset="0"/>
                <a:ea typeface="Times New Roman" panose="02020603050405020304" pitchFamily="18" charset="0"/>
              </a:rPr>
              <a:t>Figure 1.</a:t>
            </a:r>
            <a:r>
              <a:rPr lang="en-US" sz="1400" dirty="0">
                <a:solidFill>
                  <a:srgbClr val="000000"/>
                </a:solidFill>
                <a:effectLst/>
                <a:latin typeface="Times New Roman" panose="02020603050405020304" pitchFamily="18" charset="0"/>
                <a:ea typeface="Times New Roman" panose="02020603050405020304" pitchFamily="18" charset="0"/>
              </a:rPr>
              <a:t> (a) Cartesian Serial type , (b) </a:t>
            </a:r>
            <a:r>
              <a:rPr lang="en-US" sz="1400" dirty="0">
                <a:solidFill>
                  <a:srgbClr val="000000"/>
                </a:solidFill>
                <a:latin typeface="Times New Roman" panose="02020603050405020304" pitchFamily="18" charset="0"/>
                <a:ea typeface="Times New Roman" panose="02020603050405020304" pitchFamily="18" charset="0"/>
              </a:rPr>
              <a:t>P</a:t>
            </a:r>
            <a:r>
              <a:rPr lang="en-US" sz="1400" dirty="0">
                <a:solidFill>
                  <a:srgbClr val="000000"/>
                </a:solidFill>
                <a:effectLst/>
                <a:latin typeface="Times New Roman" panose="02020603050405020304" pitchFamily="18" charset="0"/>
                <a:ea typeface="Times New Roman" panose="02020603050405020304" pitchFamily="18" charset="0"/>
              </a:rPr>
              <a:t>arallel type,(c) SCARA</a:t>
            </a:r>
            <a:r>
              <a:rPr lang="en-US" sz="1400" dirty="0">
                <a:solidFill>
                  <a:srgbClr val="000000"/>
                </a:solidFill>
                <a:latin typeface="Times New Roman" panose="02020603050405020304" pitchFamily="18" charset="0"/>
                <a:ea typeface="Times New Roman" panose="02020603050405020304" pitchFamily="18" charset="0"/>
              </a:rPr>
              <a:t> type</a:t>
            </a:r>
            <a:r>
              <a:rPr lang="en-US" sz="1400" dirty="0">
                <a:solidFill>
                  <a:srgbClr val="000000"/>
                </a:solidFill>
                <a:effectLst/>
                <a:latin typeface="Times New Roman" panose="02020603050405020304" pitchFamily="18" charset="0"/>
                <a:ea typeface="Times New Roman" panose="02020603050405020304" pitchFamily="18" charset="0"/>
              </a:rPr>
              <a:t>.</a:t>
            </a:r>
            <a:endParaRPr lang="en-IN" sz="1400" dirty="0"/>
          </a:p>
        </p:txBody>
      </p:sp>
      <p:pic>
        <p:nvPicPr>
          <p:cNvPr id="1026" name="Picture 2" descr="Geeetech A10 Open Source Cartesian 3D Printer - 8000010538 for sale ...">
            <a:extLst>
              <a:ext uri="{FF2B5EF4-FFF2-40B4-BE49-F238E27FC236}">
                <a16:creationId xmlns:a16="http://schemas.microsoft.com/office/drawing/2014/main" id="{9AA70F5C-575B-6ECE-54DC-5636E32A00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9490" y="1391299"/>
            <a:ext cx="2843982" cy="284398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CAA7E0C-7205-F630-2314-A9E6D499B666}"/>
              </a:ext>
            </a:extLst>
          </p:cNvPr>
          <p:cNvPicPr>
            <a:picLocks noChangeAspect="1"/>
          </p:cNvPicPr>
          <p:nvPr/>
        </p:nvPicPr>
        <p:blipFill>
          <a:blip r:embed="rId3"/>
          <a:stretch>
            <a:fillRect/>
          </a:stretch>
        </p:blipFill>
        <p:spPr>
          <a:xfrm>
            <a:off x="6224534" y="4202896"/>
            <a:ext cx="2729402" cy="1707701"/>
          </a:xfrm>
          <a:prstGeom prst="rect">
            <a:avLst/>
          </a:prstGeom>
        </p:spPr>
      </p:pic>
      <p:pic>
        <p:nvPicPr>
          <p:cNvPr id="1038" name="Picture 14" descr="U3DPS | 3D PotterBot Scara v4 – Ultimate 3D Printing Store Scara Robot ...">
            <a:extLst>
              <a:ext uri="{FF2B5EF4-FFF2-40B4-BE49-F238E27FC236}">
                <a16:creationId xmlns:a16="http://schemas.microsoft.com/office/drawing/2014/main" id="{364462B5-1AF1-19DC-427E-5D1E1A4AA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4454" y="4044658"/>
            <a:ext cx="1738597" cy="21174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79803-8D4C-F61B-2C12-2C1A9C1D1B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EBBB3-20CF-746C-0A7A-3C93D4674249}"/>
              </a:ext>
            </a:extLst>
          </p:cNvPr>
          <p:cNvSpPr>
            <a:spLocks noGrp="1"/>
          </p:cNvSpPr>
          <p:nvPr>
            <p:ph type="title"/>
          </p:nvPr>
        </p:nvSpPr>
        <p:spPr/>
        <p:txBody>
          <a:bodyPr/>
          <a:lstStyle/>
          <a:p>
            <a:pPr algn="ctr"/>
            <a:r>
              <a:rPr lang="en-IN" sz="2800" b="1" dirty="0">
                <a:solidFill>
                  <a:schemeClr val="tx2"/>
                </a:solidFill>
                <a:latin typeface="Times New Roman"/>
              </a:rPr>
              <a:t> Core Components</a:t>
            </a:r>
            <a:endParaRPr sz="2800" b="1" dirty="0">
              <a:solidFill>
                <a:schemeClr val="tx2"/>
              </a:solidFill>
              <a:latin typeface="Times New Roman"/>
            </a:endParaRPr>
          </a:p>
        </p:txBody>
      </p:sp>
      <p:sp>
        <p:nvSpPr>
          <p:cNvPr id="3" name="Rectangle: Rounded Corners 2">
            <a:extLst>
              <a:ext uri="{FF2B5EF4-FFF2-40B4-BE49-F238E27FC236}">
                <a16:creationId xmlns:a16="http://schemas.microsoft.com/office/drawing/2014/main" id="{9C00DC22-F705-F005-A16C-93C68CC0DFEE}"/>
              </a:ext>
            </a:extLst>
          </p:cNvPr>
          <p:cNvSpPr/>
          <p:nvPr/>
        </p:nvSpPr>
        <p:spPr>
          <a:xfrm>
            <a:off x="1916626" y="358642"/>
            <a:ext cx="8091948" cy="974991"/>
          </a:xfrm>
          <a:prstGeom prst="round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69BA971B-3110-64E0-CA98-4BDE6E208712}"/>
              </a:ext>
            </a:extLst>
          </p:cNvPr>
          <p:cNvSpPr>
            <a:spLocks noGrp="1"/>
          </p:cNvSpPr>
          <p:nvPr>
            <p:ph type="sldNum" sz="quarter" idx="12"/>
          </p:nvPr>
        </p:nvSpPr>
        <p:spPr/>
        <p:txBody>
          <a:bodyPr/>
          <a:lstStyle/>
          <a:p>
            <a:fld id="{C1FF6DA9-008F-8B48-92A6-B652298478BF}" type="slidenum">
              <a:rPr lang="en-US" smtClean="0"/>
              <a:t>4</a:t>
            </a:fld>
            <a:endParaRPr lang="en-US"/>
          </a:p>
        </p:txBody>
      </p:sp>
      <p:sp>
        <p:nvSpPr>
          <p:cNvPr id="15" name="TextBox 14">
            <a:extLst>
              <a:ext uri="{FF2B5EF4-FFF2-40B4-BE49-F238E27FC236}">
                <a16:creationId xmlns:a16="http://schemas.microsoft.com/office/drawing/2014/main" id="{34650D15-BBB6-73FE-8921-35E8DA034649}"/>
              </a:ext>
            </a:extLst>
          </p:cNvPr>
          <p:cNvSpPr txBox="1"/>
          <p:nvPr/>
        </p:nvSpPr>
        <p:spPr>
          <a:xfrm>
            <a:off x="609600" y="1805992"/>
            <a:ext cx="9753600" cy="3308598"/>
          </a:xfrm>
          <a:prstGeom prst="rect">
            <a:avLst/>
          </a:prstGeom>
          <a:noFill/>
        </p:spPr>
        <p:txBody>
          <a:bodyPr wrap="square" rtlCol="0">
            <a:spAutoFit/>
          </a:bodyPr>
          <a:lstStyle/>
          <a:p>
            <a:pPr algn="just"/>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Frame: 2020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Aluminium</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Extrusion for rigidity,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Aluminium</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flat bars, M4 nuts and screws</a:t>
            </a:r>
          </a:p>
          <a:p>
            <a:pPr marL="285750" indent="-285750" algn="just">
              <a:buFont typeface="Wingdings" panose="05000000000000000000" pitchFamily="2" charset="2"/>
              <a:buChar char="Ø"/>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Motion: Linear Guides, GT-2 Pulley Belts (X &amp; Y), and a Ball Screw mechanism 1mm rod (Z-axis).</a:t>
            </a:r>
          </a:p>
          <a:p>
            <a:pPr marL="285750" indent="-285750" algn="just">
              <a:buFont typeface="Wingdings" panose="05000000000000000000" pitchFamily="2" charset="2"/>
              <a:buChar char="Ø"/>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Control: Arduino Mega 2560 microcontroller with RAMPS 1.4 shield for 3D printing. A </a:t>
            </a:r>
            <a:r>
              <a:rPr lang="en-US" sz="1600" dirty="0">
                <a:latin typeface="Times New Roman" panose="02020603050405020304" pitchFamily="18" charset="0"/>
                <a:ea typeface="Calibri" panose="020F0502020204030204" pitchFamily="34" charset="0"/>
                <a:cs typeface="Times New Roman" panose="02020603050405020304" pitchFamily="18" charset="0"/>
              </a:rPr>
              <a:t>R</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epRap display, limit switches, Thermistors.</a:t>
            </a:r>
          </a:p>
          <a:p>
            <a:pPr marL="285750" indent="-285750" algn="just">
              <a:buFont typeface="Wingdings" panose="05000000000000000000" pitchFamily="2" charset="2"/>
              <a:buChar char="Ø"/>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Actuation: 4 Stepper Motors for precise axis movement.</a:t>
            </a:r>
          </a:p>
          <a:p>
            <a:pPr marL="285750" indent="-285750" algn="just">
              <a:buFont typeface="Wingdings" panose="05000000000000000000" pitchFamily="2" charset="2"/>
              <a:buChar char="Ø"/>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Print Bed: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Aluminium</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sheet with a heat pad.</a:t>
            </a:r>
          </a:p>
          <a:p>
            <a:pPr marL="285750" indent="-285750" algn="just">
              <a:buFont typeface="Arial" panose="020B0604020202020204" pitchFamily="34" charset="0"/>
              <a:buChar cha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AutoShape 4" descr="Machifit Alu Profil 2020 V Slotted Extruded Framing 20x20 Aluminium ...">
            <a:extLst>
              <a:ext uri="{FF2B5EF4-FFF2-40B4-BE49-F238E27FC236}">
                <a16:creationId xmlns:a16="http://schemas.microsoft.com/office/drawing/2014/main" id="{D51161B2-C1A7-E9C7-6B2B-805911CCDA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580836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41DAC-53BA-AA89-B5F0-147CFB1A23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E6C74C-48ED-441F-13DB-F696512C4358}"/>
              </a:ext>
            </a:extLst>
          </p:cNvPr>
          <p:cNvSpPr>
            <a:spLocks noGrp="1"/>
          </p:cNvSpPr>
          <p:nvPr>
            <p:ph type="title"/>
          </p:nvPr>
        </p:nvSpPr>
        <p:spPr/>
        <p:txBody>
          <a:bodyPr/>
          <a:lstStyle/>
          <a:p>
            <a:pPr algn="ctr"/>
            <a:r>
              <a:rPr lang="en-IN" sz="2800" b="1" dirty="0">
                <a:solidFill>
                  <a:schemeClr val="tx2"/>
                </a:solidFill>
                <a:latin typeface="Times New Roman"/>
              </a:rPr>
              <a:t>Primary Objectives</a:t>
            </a:r>
            <a:endParaRPr sz="2800" b="1" dirty="0">
              <a:solidFill>
                <a:schemeClr val="tx2"/>
              </a:solidFill>
              <a:latin typeface="Times New Roman"/>
            </a:endParaRPr>
          </a:p>
        </p:txBody>
      </p:sp>
      <p:sp>
        <p:nvSpPr>
          <p:cNvPr id="3" name="Rectangle: Rounded Corners 2">
            <a:extLst>
              <a:ext uri="{FF2B5EF4-FFF2-40B4-BE49-F238E27FC236}">
                <a16:creationId xmlns:a16="http://schemas.microsoft.com/office/drawing/2014/main" id="{60C18D71-143A-779B-0059-FAADB0C68D43}"/>
              </a:ext>
            </a:extLst>
          </p:cNvPr>
          <p:cNvSpPr/>
          <p:nvPr/>
        </p:nvSpPr>
        <p:spPr>
          <a:xfrm>
            <a:off x="1916626" y="358642"/>
            <a:ext cx="8091948" cy="974991"/>
          </a:xfrm>
          <a:prstGeom prst="round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065E7F7E-3E0B-E64D-3669-49B31AD3AC87}"/>
              </a:ext>
            </a:extLst>
          </p:cNvPr>
          <p:cNvSpPr>
            <a:spLocks noGrp="1"/>
          </p:cNvSpPr>
          <p:nvPr>
            <p:ph type="sldNum" sz="quarter" idx="12"/>
          </p:nvPr>
        </p:nvSpPr>
        <p:spPr/>
        <p:txBody>
          <a:bodyPr/>
          <a:lstStyle/>
          <a:p>
            <a:fld id="{C1FF6DA9-008F-8B48-92A6-B652298478BF}" type="slidenum">
              <a:rPr lang="en-US" smtClean="0"/>
              <a:t>5</a:t>
            </a:fld>
            <a:endParaRPr lang="en-US"/>
          </a:p>
        </p:txBody>
      </p:sp>
      <p:sp>
        <p:nvSpPr>
          <p:cNvPr id="15" name="TextBox 14">
            <a:extLst>
              <a:ext uri="{FF2B5EF4-FFF2-40B4-BE49-F238E27FC236}">
                <a16:creationId xmlns:a16="http://schemas.microsoft.com/office/drawing/2014/main" id="{30BCFE68-0168-2497-A912-34AA5EB25DC6}"/>
              </a:ext>
            </a:extLst>
          </p:cNvPr>
          <p:cNvSpPr txBox="1"/>
          <p:nvPr/>
        </p:nvSpPr>
        <p:spPr>
          <a:xfrm>
            <a:off x="609600" y="1805992"/>
            <a:ext cx="6475244" cy="2308324"/>
          </a:xfrm>
          <a:prstGeom prst="rect">
            <a:avLst/>
          </a:prstGeom>
          <a:noFill/>
        </p:spPr>
        <p:txBody>
          <a:bodyPr wrap="square" rtlCol="0">
            <a:spAutoFit/>
          </a:bodyPr>
          <a:lstStyle/>
          <a:p>
            <a:pPr algn="just"/>
            <a:r>
              <a:rPr lang="en-US" sz="1600" dirty="0">
                <a:effectLst/>
                <a:latin typeface="Calibri" panose="020F0502020204030204" pitchFamily="34" charset="0"/>
                <a:ea typeface="Calibri" panose="020F0502020204030204" pitchFamily="34" charset="0"/>
                <a:cs typeface="Times New Roman" panose="02020603050405020304" pitchFamily="18" charset="0"/>
              </a:rPr>
              <a:t>To Construct a  Serial type 3D printer.</a:t>
            </a:r>
          </a:p>
          <a:p>
            <a:pPr algn="just"/>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buFont typeface="Arial" panose="020B0604020202020204" pitchFamily="34" charset="0"/>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To make a customizable large space for print bed.</a:t>
            </a:r>
          </a:p>
          <a:p>
            <a:pPr marL="742950" lvl="1" indent="-285750" algn="just">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buFont typeface="Arial" panose="020B0604020202020204" pitchFamily="34" charset="0"/>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To be able to control exactly like an Ender3 printer is being controlled.</a:t>
            </a:r>
          </a:p>
          <a:p>
            <a:pPr marL="742950" lvl="1" indent="-285750" algn="just">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buFont typeface="Arial" panose="020B0604020202020204" pitchFamily="34" charset="0"/>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Robust structure and precise printing.</a:t>
            </a:r>
          </a:p>
          <a:p>
            <a:pPr marL="742950" lvl="1" indent="-285750" algn="just">
              <a:buFont typeface="Arial" panose="020B0604020202020204" pitchFamily="34" charset="0"/>
              <a:buChar char="•"/>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353DD4AE-3EF4-BC34-899D-D2F9FAC822FD}"/>
              </a:ext>
            </a:extLst>
          </p:cNvPr>
          <p:cNvSpPr txBox="1"/>
          <p:nvPr/>
        </p:nvSpPr>
        <p:spPr>
          <a:xfrm>
            <a:off x="7163209" y="5911838"/>
            <a:ext cx="3431458" cy="307777"/>
          </a:xfrm>
          <a:prstGeom prst="rect">
            <a:avLst/>
          </a:prstGeom>
          <a:noFill/>
        </p:spPr>
        <p:txBody>
          <a:bodyPr wrap="square" rtlCol="0">
            <a:spAutoFit/>
          </a:bodyPr>
          <a:lstStyle/>
          <a:p>
            <a:pPr algn="ctr"/>
            <a:r>
              <a:rPr lang="en-IN" sz="1400" b="1" dirty="0">
                <a:latin typeface="Times New Roman" panose="02020603050405020304" pitchFamily="18" charset="0"/>
                <a:cs typeface="Times New Roman" panose="02020603050405020304" pitchFamily="18" charset="0"/>
              </a:rPr>
              <a:t>Figure 2</a:t>
            </a:r>
            <a:r>
              <a:rPr lang="en-IN" sz="1400" dirty="0">
                <a:latin typeface="Times New Roman" panose="02020603050405020304" pitchFamily="18" charset="0"/>
                <a:cs typeface="Times New Roman" panose="02020603050405020304" pitchFamily="18" charset="0"/>
              </a:rPr>
              <a:t>. Our 3D printer</a:t>
            </a:r>
          </a:p>
        </p:txBody>
      </p:sp>
      <p:pic>
        <p:nvPicPr>
          <p:cNvPr id="6" name="Picture 5">
            <a:extLst>
              <a:ext uri="{FF2B5EF4-FFF2-40B4-BE49-F238E27FC236}">
                <a16:creationId xmlns:a16="http://schemas.microsoft.com/office/drawing/2014/main" id="{BA292C28-CBF1-B395-7C3E-B4A68CB098D2}"/>
              </a:ext>
            </a:extLst>
          </p:cNvPr>
          <p:cNvPicPr>
            <a:picLocks noChangeAspect="1"/>
          </p:cNvPicPr>
          <p:nvPr/>
        </p:nvPicPr>
        <p:blipFill>
          <a:blip r:embed="rId2"/>
          <a:stretch>
            <a:fillRect/>
          </a:stretch>
        </p:blipFill>
        <p:spPr>
          <a:xfrm>
            <a:off x="7163209" y="1805992"/>
            <a:ext cx="3963759" cy="3969110"/>
          </a:xfrm>
          <a:prstGeom prst="rect">
            <a:avLst/>
          </a:prstGeom>
        </p:spPr>
      </p:pic>
    </p:spTree>
    <p:extLst>
      <p:ext uri="{BB962C8B-B14F-4D97-AF65-F5344CB8AC3E}">
        <p14:creationId xmlns:p14="http://schemas.microsoft.com/office/powerpoint/2010/main" val="2215538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27E7C-F47E-3319-B268-E2E77D5E30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0E9B04-1987-6327-493A-78620FD219F9}"/>
              </a:ext>
            </a:extLst>
          </p:cNvPr>
          <p:cNvSpPr>
            <a:spLocks noGrp="1"/>
          </p:cNvSpPr>
          <p:nvPr>
            <p:ph type="title"/>
          </p:nvPr>
        </p:nvSpPr>
        <p:spPr/>
        <p:txBody>
          <a:bodyPr/>
          <a:lstStyle/>
          <a:p>
            <a:pPr algn="ctr"/>
            <a:r>
              <a:rPr lang="en-IN" sz="2800" b="1" dirty="0">
                <a:solidFill>
                  <a:schemeClr val="tx2"/>
                </a:solidFill>
                <a:latin typeface="Times New Roman"/>
              </a:rPr>
              <a:t>Methodology</a:t>
            </a:r>
            <a:endParaRPr sz="2800" b="1" dirty="0">
              <a:solidFill>
                <a:schemeClr val="tx2"/>
              </a:solidFill>
              <a:latin typeface="Times New Roman"/>
            </a:endParaRPr>
          </a:p>
        </p:txBody>
      </p:sp>
      <p:sp>
        <p:nvSpPr>
          <p:cNvPr id="3" name="Rectangle: Rounded Corners 2">
            <a:extLst>
              <a:ext uri="{FF2B5EF4-FFF2-40B4-BE49-F238E27FC236}">
                <a16:creationId xmlns:a16="http://schemas.microsoft.com/office/drawing/2014/main" id="{7E5DBF00-66CE-0A2A-028B-E74F8416DBF5}"/>
              </a:ext>
            </a:extLst>
          </p:cNvPr>
          <p:cNvSpPr/>
          <p:nvPr/>
        </p:nvSpPr>
        <p:spPr>
          <a:xfrm>
            <a:off x="1916626" y="358642"/>
            <a:ext cx="8091948" cy="974991"/>
          </a:xfrm>
          <a:prstGeom prst="round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2F969AD8-3DF2-21E3-49FA-53727DB6482A}"/>
              </a:ext>
            </a:extLst>
          </p:cNvPr>
          <p:cNvSpPr>
            <a:spLocks noGrp="1"/>
          </p:cNvSpPr>
          <p:nvPr>
            <p:ph type="sldNum" sz="quarter" idx="12"/>
          </p:nvPr>
        </p:nvSpPr>
        <p:spPr/>
        <p:txBody>
          <a:bodyPr/>
          <a:lstStyle/>
          <a:p>
            <a:fld id="{C1FF6DA9-008F-8B48-92A6-B652298478BF}" type="slidenum">
              <a:rPr lang="en-US" smtClean="0"/>
              <a:t>6</a:t>
            </a:fld>
            <a:endParaRPr lang="en-US"/>
          </a:p>
        </p:txBody>
      </p:sp>
      <p:sp>
        <p:nvSpPr>
          <p:cNvPr id="6" name="TextBox 5">
            <a:extLst>
              <a:ext uri="{FF2B5EF4-FFF2-40B4-BE49-F238E27FC236}">
                <a16:creationId xmlns:a16="http://schemas.microsoft.com/office/drawing/2014/main" id="{0766C325-2C50-6332-640E-2AFD060C29A4}"/>
              </a:ext>
            </a:extLst>
          </p:cNvPr>
          <p:cNvSpPr txBox="1"/>
          <p:nvPr/>
        </p:nvSpPr>
        <p:spPr>
          <a:xfrm>
            <a:off x="609600" y="1578725"/>
            <a:ext cx="10972801" cy="3539430"/>
          </a:xfrm>
          <a:prstGeom prst="rect">
            <a:avLst/>
          </a:prstGeom>
          <a:noFill/>
        </p:spPr>
        <p:txBody>
          <a:bodyPr wrap="square">
            <a:spAutoFit/>
          </a:bodyPr>
          <a:lstStyle/>
          <a:p>
            <a:pPr algn="just"/>
            <a:r>
              <a:rPr lang="en-IN" sz="1600" b="1" dirty="0">
                <a:latin typeface="Times New Roman" panose="02020603050405020304" pitchFamily="18" charset="0"/>
                <a:ea typeface="Times New Roman" panose="02020603050405020304" pitchFamily="18" charset="0"/>
                <a:cs typeface="Times New Roman" panose="02020603050405020304" pitchFamily="18" charset="0"/>
              </a:rPr>
              <a:t>Mechanical System Design</a:t>
            </a:r>
          </a:p>
          <a:p>
            <a:pPr algn="just"/>
            <a:endParaRPr lang="en-IN" sz="1600" b="1"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600" dirty="0">
                <a:latin typeface="Times New Roman" panose="02020603050405020304" pitchFamily="18" charset="0"/>
                <a:ea typeface="Times New Roman" panose="02020603050405020304" pitchFamily="18" charset="0"/>
                <a:cs typeface="Times New Roman" panose="02020603050405020304" pitchFamily="18" charset="0"/>
              </a:rPr>
              <a:t>Inspiration                  Ender 3</a:t>
            </a:r>
          </a:p>
          <a:p>
            <a:pPr marL="285750" indent="-285750" algn="just">
              <a:buFont typeface="Wingdings" panose="05000000000000000000" pitchFamily="2" charset="2"/>
              <a:buChar char="Ø"/>
            </a:pP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600" dirty="0">
                <a:latin typeface="Times New Roman" panose="02020603050405020304" pitchFamily="18" charset="0"/>
                <a:ea typeface="Times New Roman" panose="02020603050405020304" pitchFamily="18" charset="0"/>
                <a:cs typeface="Times New Roman" panose="02020603050405020304" pitchFamily="18" charset="0"/>
              </a:rPr>
              <a:t>Four 2020 extrusions                                    Aluminium flat bars.</a:t>
            </a:r>
          </a:p>
          <a:p>
            <a:pPr marL="285750" indent="-285750" algn="just">
              <a:buFont typeface="Wingdings" panose="05000000000000000000" pitchFamily="2" charset="2"/>
              <a:buChar char="Ø"/>
            </a:pP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600" dirty="0">
                <a:latin typeface="Times New Roman" panose="02020603050405020304" pitchFamily="18" charset="0"/>
                <a:ea typeface="Times New Roman" panose="02020603050405020304" pitchFamily="18" charset="0"/>
                <a:cs typeface="Times New Roman" panose="02020603050405020304" pitchFamily="18" charset="0"/>
              </a:rPr>
              <a:t>Tools used: Hand Drill, Filer, Hacksaw, 3D printed prototypes.</a:t>
            </a:r>
          </a:p>
          <a:p>
            <a:pPr marL="285750" indent="-285750" algn="just">
              <a:buFont typeface="Wingdings" panose="05000000000000000000" pitchFamily="2" charset="2"/>
              <a:buChar char="Ø"/>
            </a:pP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F91F3163-26C3-14AF-A87D-9C398076ADB6}"/>
              </a:ext>
            </a:extLst>
          </p:cNvPr>
          <p:cNvCxnSpPr/>
          <p:nvPr/>
        </p:nvCxnSpPr>
        <p:spPr>
          <a:xfrm>
            <a:off x="2045110" y="2192593"/>
            <a:ext cx="589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6A503D46-D8BA-4681-06AC-F7B180833539}"/>
              </a:ext>
            </a:extLst>
          </p:cNvPr>
          <p:cNvSpPr/>
          <p:nvPr/>
        </p:nvSpPr>
        <p:spPr>
          <a:xfrm>
            <a:off x="2821858" y="2703871"/>
            <a:ext cx="147484" cy="1474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9" name="Arrow: Curved Down 18">
            <a:extLst>
              <a:ext uri="{FF2B5EF4-FFF2-40B4-BE49-F238E27FC236}">
                <a16:creationId xmlns:a16="http://schemas.microsoft.com/office/drawing/2014/main" id="{DC9D9785-DE76-9B46-27FE-54E17421E0C1}"/>
              </a:ext>
            </a:extLst>
          </p:cNvPr>
          <p:cNvSpPr/>
          <p:nvPr/>
        </p:nvSpPr>
        <p:spPr>
          <a:xfrm>
            <a:off x="2969342" y="2609776"/>
            <a:ext cx="1337187" cy="14748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schemeClr val="tx1"/>
              </a:solidFill>
            </a:endParaRPr>
          </a:p>
        </p:txBody>
      </p:sp>
      <p:sp>
        <p:nvSpPr>
          <p:cNvPr id="20" name="Oval 19">
            <a:extLst>
              <a:ext uri="{FF2B5EF4-FFF2-40B4-BE49-F238E27FC236}">
                <a16:creationId xmlns:a16="http://schemas.microsoft.com/office/drawing/2014/main" id="{A00BFC1B-4E9E-BC9C-8CC4-C11B9CF2C045}"/>
              </a:ext>
            </a:extLst>
          </p:cNvPr>
          <p:cNvSpPr/>
          <p:nvPr/>
        </p:nvSpPr>
        <p:spPr>
          <a:xfrm>
            <a:off x="4277032" y="2719244"/>
            <a:ext cx="147484" cy="1474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22" name="Graphic 21" descr="Handshake with solid fill">
            <a:extLst>
              <a:ext uri="{FF2B5EF4-FFF2-40B4-BE49-F238E27FC236}">
                <a16:creationId xmlns:a16="http://schemas.microsoft.com/office/drawing/2014/main" id="{22BD3863-E713-6105-E5AA-E903C1D19C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03639" y="2551471"/>
            <a:ext cx="748146" cy="575187"/>
          </a:xfrm>
          <a:prstGeom prst="rect">
            <a:avLst/>
          </a:prstGeom>
        </p:spPr>
      </p:pic>
      <p:pic>
        <p:nvPicPr>
          <p:cNvPr id="23" name="Picture 22">
            <a:extLst>
              <a:ext uri="{FF2B5EF4-FFF2-40B4-BE49-F238E27FC236}">
                <a16:creationId xmlns:a16="http://schemas.microsoft.com/office/drawing/2014/main" id="{B14ED4BA-A444-EE98-E2B2-D669F4EB186A}"/>
              </a:ext>
            </a:extLst>
          </p:cNvPr>
          <p:cNvPicPr>
            <a:picLocks noChangeAspect="1"/>
          </p:cNvPicPr>
          <p:nvPr/>
        </p:nvPicPr>
        <p:blipFill>
          <a:blip r:embed="rId4"/>
          <a:stretch>
            <a:fillRect/>
          </a:stretch>
        </p:blipFill>
        <p:spPr>
          <a:xfrm>
            <a:off x="8140217" y="1659285"/>
            <a:ext cx="2654573" cy="3539430"/>
          </a:xfrm>
          <a:prstGeom prst="rect">
            <a:avLst/>
          </a:prstGeom>
        </p:spPr>
      </p:pic>
      <p:sp>
        <p:nvSpPr>
          <p:cNvPr id="24" name="TextBox 23">
            <a:extLst>
              <a:ext uri="{FF2B5EF4-FFF2-40B4-BE49-F238E27FC236}">
                <a16:creationId xmlns:a16="http://schemas.microsoft.com/office/drawing/2014/main" id="{DA1BB7BD-F769-C3DA-5DD9-06294DB76754}"/>
              </a:ext>
            </a:extLst>
          </p:cNvPr>
          <p:cNvSpPr txBox="1"/>
          <p:nvPr/>
        </p:nvSpPr>
        <p:spPr>
          <a:xfrm>
            <a:off x="8140217" y="5574890"/>
            <a:ext cx="2654573" cy="369332"/>
          </a:xfrm>
          <a:prstGeom prst="rect">
            <a:avLst/>
          </a:prstGeom>
          <a:noFill/>
        </p:spPr>
        <p:txBody>
          <a:bodyPr wrap="square" rtlCol="0">
            <a:spAutoFit/>
          </a:bodyPr>
          <a:lstStyle/>
          <a:p>
            <a:r>
              <a:rPr lang="en-IN" b="1" dirty="0"/>
              <a:t>Fig. 3 </a:t>
            </a:r>
            <a:r>
              <a:rPr lang="en-IN" sz="1600" dirty="0"/>
              <a:t>Our 3D printer</a:t>
            </a:r>
          </a:p>
        </p:txBody>
      </p:sp>
      <p:sp>
        <p:nvSpPr>
          <p:cNvPr id="26" name="AutoShape 2">
            <a:extLst>
              <a:ext uri="{FF2B5EF4-FFF2-40B4-BE49-F238E27FC236}">
                <a16:creationId xmlns:a16="http://schemas.microsoft.com/office/drawing/2014/main" id="{0AA70D3F-B890-F319-32A0-F87DD0CA90E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7" name="Picture 26">
            <a:extLst>
              <a:ext uri="{FF2B5EF4-FFF2-40B4-BE49-F238E27FC236}">
                <a16:creationId xmlns:a16="http://schemas.microsoft.com/office/drawing/2014/main" id="{7E943BE8-E2AF-8EC5-0BDD-034E82C88B11}"/>
              </a:ext>
            </a:extLst>
          </p:cNvPr>
          <p:cNvPicPr>
            <a:picLocks noChangeAspect="1"/>
          </p:cNvPicPr>
          <p:nvPr/>
        </p:nvPicPr>
        <p:blipFill>
          <a:blip r:embed="rId5"/>
          <a:stretch>
            <a:fillRect/>
          </a:stretch>
        </p:blipFill>
        <p:spPr>
          <a:xfrm>
            <a:off x="1916626" y="3581400"/>
            <a:ext cx="2070305" cy="2760407"/>
          </a:xfrm>
          <a:prstGeom prst="rect">
            <a:avLst/>
          </a:prstGeom>
        </p:spPr>
      </p:pic>
      <p:sp>
        <p:nvSpPr>
          <p:cNvPr id="28" name="TextBox 27">
            <a:extLst>
              <a:ext uri="{FF2B5EF4-FFF2-40B4-BE49-F238E27FC236}">
                <a16:creationId xmlns:a16="http://schemas.microsoft.com/office/drawing/2014/main" id="{EFD344AA-9DE1-E710-8B70-530B7B393E2E}"/>
              </a:ext>
            </a:extLst>
          </p:cNvPr>
          <p:cNvSpPr txBox="1"/>
          <p:nvPr/>
        </p:nvSpPr>
        <p:spPr>
          <a:xfrm>
            <a:off x="4051785" y="5889342"/>
            <a:ext cx="2654573" cy="369332"/>
          </a:xfrm>
          <a:prstGeom prst="rect">
            <a:avLst/>
          </a:prstGeom>
          <a:noFill/>
        </p:spPr>
        <p:txBody>
          <a:bodyPr wrap="square" rtlCol="0">
            <a:spAutoFit/>
          </a:bodyPr>
          <a:lstStyle/>
          <a:p>
            <a:r>
              <a:rPr lang="en-IN" b="1" dirty="0"/>
              <a:t>Fig. 2 </a:t>
            </a:r>
            <a:r>
              <a:rPr lang="en-IN" sz="1600" dirty="0"/>
              <a:t>Base frame </a:t>
            </a:r>
          </a:p>
        </p:txBody>
      </p:sp>
    </p:spTree>
    <p:extLst>
      <p:ext uri="{BB962C8B-B14F-4D97-AF65-F5344CB8AC3E}">
        <p14:creationId xmlns:p14="http://schemas.microsoft.com/office/powerpoint/2010/main" val="3850641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E8CC5-3909-1266-CD81-3658C7E265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265C8-BBA5-2882-A650-6C33C97B932D}"/>
              </a:ext>
            </a:extLst>
          </p:cNvPr>
          <p:cNvSpPr>
            <a:spLocks noGrp="1"/>
          </p:cNvSpPr>
          <p:nvPr>
            <p:ph type="title"/>
          </p:nvPr>
        </p:nvSpPr>
        <p:spPr/>
        <p:txBody>
          <a:bodyPr/>
          <a:lstStyle/>
          <a:p>
            <a:pPr algn="ctr"/>
            <a:r>
              <a:rPr lang="en-IN" sz="2800" b="1" dirty="0">
                <a:solidFill>
                  <a:schemeClr val="tx2"/>
                </a:solidFill>
                <a:latin typeface="Times New Roman"/>
              </a:rPr>
              <a:t>Methodology</a:t>
            </a:r>
            <a:endParaRPr sz="2800" b="1" dirty="0">
              <a:solidFill>
                <a:schemeClr val="tx2"/>
              </a:solidFill>
              <a:latin typeface="Times New Roman"/>
            </a:endParaRPr>
          </a:p>
        </p:txBody>
      </p:sp>
      <p:sp>
        <p:nvSpPr>
          <p:cNvPr id="3" name="Rectangle: Rounded Corners 2">
            <a:extLst>
              <a:ext uri="{FF2B5EF4-FFF2-40B4-BE49-F238E27FC236}">
                <a16:creationId xmlns:a16="http://schemas.microsoft.com/office/drawing/2014/main" id="{E5C1468D-32C7-BE36-54FC-784FE2267D07}"/>
              </a:ext>
            </a:extLst>
          </p:cNvPr>
          <p:cNvSpPr/>
          <p:nvPr/>
        </p:nvSpPr>
        <p:spPr>
          <a:xfrm>
            <a:off x="1916626" y="358642"/>
            <a:ext cx="8091948" cy="974991"/>
          </a:xfrm>
          <a:prstGeom prst="round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A0EC12C0-B2A1-AD01-C4B2-0F4FCB1D5A53}"/>
              </a:ext>
            </a:extLst>
          </p:cNvPr>
          <p:cNvSpPr>
            <a:spLocks noGrp="1"/>
          </p:cNvSpPr>
          <p:nvPr>
            <p:ph type="sldNum" sz="quarter" idx="12"/>
          </p:nvPr>
        </p:nvSpPr>
        <p:spPr/>
        <p:txBody>
          <a:bodyPr/>
          <a:lstStyle/>
          <a:p>
            <a:fld id="{C1FF6DA9-008F-8B48-92A6-B652298478BF}" type="slidenum">
              <a:rPr lang="en-US" smtClean="0"/>
              <a:t>7</a:t>
            </a:fld>
            <a:endParaRPr lang="en-US"/>
          </a:p>
        </p:txBody>
      </p:sp>
      <p:sp>
        <p:nvSpPr>
          <p:cNvPr id="6" name="TextBox 5">
            <a:extLst>
              <a:ext uri="{FF2B5EF4-FFF2-40B4-BE49-F238E27FC236}">
                <a16:creationId xmlns:a16="http://schemas.microsoft.com/office/drawing/2014/main" id="{67946A1D-29DE-1038-9F19-747EF986EBDC}"/>
              </a:ext>
            </a:extLst>
          </p:cNvPr>
          <p:cNvSpPr txBox="1"/>
          <p:nvPr/>
        </p:nvSpPr>
        <p:spPr>
          <a:xfrm>
            <a:off x="609600" y="1665556"/>
            <a:ext cx="10972801" cy="3293209"/>
          </a:xfrm>
          <a:prstGeom prst="rect">
            <a:avLst/>
          </a:prstGeom>
          <a:noFill/>
        </p:spPr>
        <p:txBody>
          <a:bodyPr wrap="square">
            <a:spAutoFit/>
          </a:bodyPr>
          <a:lstStyle/>
          <a:p>
            <a:pPr algn="just"/>
            <a:r>
              <a:rPr lang="en-US" sz="1600" b="1" dirty="0">
                <a:latin typeface="Times New Roman" panose="02020603050405020304" pitchFamily="18" charset="0"/>
                <a:cs typeface="Times New Roman" panose="02020603050405020304" pitchFamily="18" charset="0"/>
              </a:rPr>
              <a:t> Electronics Configuration:</a:t>
            </a:r>
          </a:p>
          <a:p>
            <a:pPr marL="285750" indent="-285750" algn="just">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4 motors for motion.</a:t>
            </a: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Arduino Mega 2560 with RAMPS 1.4 printer shield acting as the main microcontroller.</a:t>
            </a: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Sensors for feedback.</a:t>
            </a: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Heat Bed and Extruder.</a:t>
            </a: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endParaRPr lang="en-US" sz="1600" b="1"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534C4A5-54B1-FE13-94F4-C3AE60BE176C}"/>
              </a:ext>
            </a:extLst>
          </p:cNvPr>
          <p:cNvPicPr>
            <a:picLocks noChangeAspect="1"/>
          </p:cNvPicPr>
          <p:nvPr/>
        </p:nvPicPr>
        <p:blipFill>
          <a:blip r:embed="rId2"/>
          <a:stretch>
            <a:fillRect/>
          </a:stretch>
        </p:blipFill>
        <p:spPr>
          <a:xfrm>
            <a:off x="1188853" y="4097413"/>
            <a:ext cx="1455546" cy="1310754"/>
          </a:xfrm>
          <a:prstGeom prst="rect">
            <a:avLst/>
          </a:prstGeom>
        </p:spPr>
      </p:pic>
      <p:pic>
        <p:nvPicPr>
          <p:cNvPr id="11" name="Picture 10">
            <a:extLst>
              <a:ext uri="{FF2B5EF4-FFF2-40B4-BE49-F238E27FC236}">
                <a16:creationId xmlns:a16="http://schemas.microsoft.com/office/drawing/2014/main" id="{F463E672-C463-2CBA-BAB6-4802603AA834}"/>
              </a:ext>
            </a:extLst>
          </p:cNvPr>
          <p:cNvPicPr>
            <a:picLocks noChangeAspect="1"/>
          </p:cNvPicPr>
          <p:nvPr/>
        </p:nvPicPr>
        <p:blipFill>
          <a:blip r:embed="rId3"/>
          <a:stretch>
            <a:fillRect/>
          </a:stretch>
        </p:blipFill>
        <p:spPr>
          <a:xfrm>
            <a:off x="3991897" y="3429001"/>
            <a:ext cx="2172930" cy="1979166"/>
          </a:xfrm>
          <a:prstGeom prst="rect">
            <a:avLst/>
          </a:prstGeom>
        </p:spPr>
      </p:pic>
      <p:pic>
        <p:nvPicPr>
          <p:cNvPr id="25" name="Picture 24">
            <a:extLst>
              <a:ext uri="{FF2B5EF4-FFF2-40B4-BE49-F238E27FC236}">
                <a16:creationId xmlns:a16="http://schemas.microsoft.com/office/drawing/2014/main" id="{3212537F-3560-E9E7-59D4-704E9E1C182B}"/>
              </a:ext>
            </a:extLst>
          </p:cNvPr>
          <p:cNvPicPr>
            <a:picLocks noChangeAspect="1"/>
          </p:cNvPicPr>
          <p:nvPr/>
        </p:nvPicPr>
        <p:blipFill>
          <a:blip r:embed="rId4"/>
          <a:stretch>
            <a:fillRect/>
          </a:stretch>
        </p:blipFill>
        <p:spPr>
          <a:xfrm>
            <a:off x="8839199" y="1665556"/>
            <a:ext cx="2738977" cy="4185723"/>
          </a:xfrm>
          <a:prstGeom prst="rect">
            <a:avLst/>
          </a:prstGeom>
        </p:spPr>
      </p:pic>
      <p:sp>
        <p:nvSpPr>
          <p:cNvPr id="12" name="TextBox 11">
            <a:extLst>
              <a:ext uri="{FF2B5EF4-FFF2-40B4-BE49-F238E27FC236}">
                <a16:creationId xmlns:a16="http://schemas.microsoft.com/office/drawing/2014/main" id="{D2E88FDA-D1D2-D12A-DBC6-794E105E3DFC}"/>
              </a:ext>
            </a:extLst>
          </p:cNvPr>
          <p:cNvSpPr txBox="1"/>
          <p:nvPr/>
        </p:nvSpPr>
        <p:spPr>
          <a:xfrm>
            <a:off x="633070" y="5883805"/>
            <a:ext cx="3138870" cy="369332"/>
          </a:xfrm>
          <a:prstGeom prst="rect">
            <a:avLst/>
          </a:prstGeom>
          <a:noFill/>
        </p:spPr>
        <p:txBody>
          <a:bodyPr wrap="square" rtlCol="0">
            <a:spAutoFit/>
          </a:bodyPr>
          <a:lstStyle/>
          <a:p>
            <a:r>
              <a:rPr lang="en-IN" b="1" dirty="0"/>
              <a:t>Fig. 4 (a), (b), (c) </a:t>
            </a:r>
            <a:r>
              <a:rPr lang="en-IN" sz="1600" dirty="0"/>
              <a:t>3D printed Parts</a:t>
            </a:r>
          </a:p>
        </p:txBody>
      </p:sp>
      <p:sp>
        <p:nvSpPr>
          <p:cNvPr id="14" name="TextBox 13">
            <a:extLst>
              <a:ext uri="{FF2B5EF4-FFF2-40B4-BE49-F238E27FC236}">
                <a16:creationId xmlns:a16="http://schemas.microsoft.com/office/drawing/2014/main" id="{DFF4843F-B9BE-672D-BD2D-83678E455BD4}"/>
              </a:ext>
            </a:extLst>
          </p:cNvPr>
          <p:cNvSpPr txBox="1"/>
          <p:nvPr/>
        </p:nvSpPr>
        <p:spPr>
          <a:xfrm>
            <a:off x="1700350" y="5380213"/>
            <a:ext cx="432551" cy="338554"/>
          </a:xfrm>
          <a:prstGeom prst="rect">
            <a:avLst/>
          </a:prstGeom>
          <a:noFill/>
        </p:spPr>
        <p:txBody>
          <a:bodyPr wrap="square" rtlCol="0">
            <a:spAutoFit/>
          </a:bodyPr>
          <a:lstStyle/>
          <a:p>
            <a:r>
              <a:rPr lang="en-IN" sz="1600" b="1" dirty="0"/>
              <a:t>(a)</a:t>
            </a:r>
            <a:endParaRPr lang="en-IN" sz="1600" dirty="0"/>
          </a:p>
        </p:txBody>
      </p:sp>
      <p:sp>
        <p:nvSpPr>
          <p:cNvPr id="15" name="TextBox 14">
            <a:extLst>
              <a:ext uri="{FF2B5EF4-FFF2-40B4-BE49-F238E27FC236}">
                <a16:creationId xmlns:a16="http://schemas.microsoft.com/office/drawing/2014/main" id="{86982B34-EDFF-130E-EEA0-B1D4F2B8A579}"/>
              </a:ext>
            </a:extLst>
          </p:cNvPr>
          <p:cNvSpPr txBox="1"/>
          <p:nvPr/>
        </p:nvSpPr>
        <p:spPr>
          <a:xfrm>
            <a:off x="4862086" y="5545251"/>
            <a:ext cx="432551" cy="338554"/>
          </a:xfrm>
          <a:prstGeom prst="rect">
            <a:avLst/>
          </a:prstGeom>
          <a:noFill/>
        </p:spPr>
        <p:txBody>
          <a:bodyPr wrap="square" rtlCol="0">
            <a:spAutoFit/>
          </a:bodyPr>
          <a:lstStyle/>
          <a:p>
            <a:r>
              <a:rPr lang="en-IN" sz="1600" b="1" dirty="0"/>
              <a:t>(b)</a:t>
            </a:r>
            <a:endParaRPr lang="en-IN" sz="1600" dirty="0"/>
          </a:p>
        </p:txBody>
      </p:sp>
      <p:sp>
        <p:nvSpPr>
          <p:cNvPr id="16" name="TextBox 15">
            <a:extLst>
              <a:ext uri="{FF2B5EF4-FFF2-40B4-BE49-F238E27FC236}">
                <a16:creationId xmlns:a16="http://schemas.microsoft.com/office/drawing/2014/main" id="{051F5E30-7B79-D8A4-572E-828E3D3F6BF2}"/>
              </a:ext>
            </a:extLst>
          </p:cNvPr>
          <p:cNvSpPr txBox="1"/>
          <p:nvPr/>
        </p:nvSpPr>
        <p:spPr>
          <a:xfrm>
            <a:off x="10100342" y="5934538"/>
            <a:ext cx="432551" cy="338554"/>
          </a:xfrm>
          <a:prstGeom prst="rect">
            <a:avLst/>
          </a:prstGeom>
          <a:noFill/>
        </p:spPr>
        <p:txBody>
          <a:bodyPr wrap="square" rtlCol="0">
            <a:spAutoFit/>
          </a:bodyPr>
          <a:lstStyle/>
          <a:p>
            <a:r>
              <a:rPr lang="en-IN" sz="1600" b="1" dirty="0"/>
              <a:t>(c)</a:t>
            </a:r>
            <a:endParaRPr lang="en-IN" sz="1600" dirty="0"/>
          </a:p>
        </p:txBody>
      </p:sp>
    </p:spTree>
    <p:extLst>
      <p:ext uri="{BB962C8B-B14F-4D97-AF65-F5344CB8AC3E}">
        <p14:creationId xmlns:p14="http://schemas.microsoft.com/office/powerpoint/2010/main" val="3361408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0CC12-E15F-65B8-73D5-CD7CE7D663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523C3D-F393-6ED7-994A-B30BD59BF3E0}"/>
              </a:ext>
            </a:extLst>
          </p:cNvPr>
          <p:cNvSpPr>
            <a:spLocks noGrp="1"/>
          </p:cNvSpPr>
          <p:nvPr>
            <p:ph type="title"/>
          </p:nvPr>
        </p:nvSpPr>
        <p:spPr/>
        <p:txBody>
          <a:bodyPr/>
          <a:lstStyle/>
          <a:p>
            <a:pPr algn="ctr"/>
            <a:r>
              <a:rPr lang="en-IN" sz="2800" b="1" dirty="0">
                <a:solidFill>
                  <a:schemeClr val="tx2"/>
                </a:solidFill>
                <a:latin typeface="Times New Roman"/>
              </a:rPr>
              <a:t>Methodology</a:t>
            </a:r>
            <a:endParaRPr sz="2800" b="1" dirty="0">
              <a:solidFill>
                <a:schemeClr val="tx2"/>
              </a:solidFill>
              <a:latin typeface="Times New Roman"/>
            </a:endParaRPr>
          </a:p>
        </p:txBody>
      </p:sp>
      <p:sp>
        <p:nvSpPr>
          <p:cNvPr id="3" name="Rectangle: Rounded Corners 2">
            <a:extLst>
              <a:ext uri="{FF2B5EF4-FFF2-40B4-BE49-F238E27FC236}">
                <a16:creationId xmlns:a16="http://schemas.microsoft.com/office/drawing/2014/main" id="{2898D8B1-83A0-DED5-FC45-D59EFC8A0787}"/>
              </a:ext>
            </a:extLst>
          </p:cNvPr>
          <p:cNvSpPr/>
          <p:nvPr/>
        </p:nvSpPr>
        <p:spPr>
          <a:xfrm>
            <a:off x="1916626" y="358642"/>
            <a:ext cx="8091948" cy="974991"/>
          </a:xfrm>
          <a:prstGeom prst="round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E7BC0C25-F63D-E47E-8C6F-E3E88894C8FF}"/>
              </a:ext>
            </a:extLst>
          </p:cNvPr>
          <p:cNvSpPr>
            <a:spLocks noGrp="1"/>
          </p:cNvSpPr>
          <p:nvPr>
            <p:ph type="sldNum" sz="quarter" idx="12"/>
          </p:nvPr>
        </p:nvSpPr>
        <p:spPr/>
        <p:txBody>
          <a:bodyPr/>
          <a:lstStyle/>
          <a:p>
            <a:fld id="{C1FF6DA9-008F-8B48-92A6-B652298478BF}" type="slidenum">
              <a:rPr lang="en-US" smtClean="0"/>
              <a:t>8</a:t>
            </a:fld>
            <a:endParaRPr lang="en-US"/>
          </a:p>
        </p:txBody>
      </p:sp>
      <p:sp>
        <p:nvSpPr>
          <p:cNvPr id="6" name="TextBox 5">
            <a:extLst>
              <a:ext uri="{FF2B5EF4-FFF2-40B4-BE49-F238E27FC236}">
                <a16:creationId xmlns:a16="http://schemas.microsoft.com/office/drawing/2014/main" id="{8A2B1F0C-1E0E-2C5A-7B51-88AC60DB1571}"/>
              </a:ext>
            </a:extLst>
          </p:cNvPr>
          <p:cNvSpPr txBox="1"/>
          <p:nvPr/>
        </p:nvSpPr>
        <p:spPr>
          <a:xfrm>
            <a:off x="609600" y="1578725"/>
            <a:ext cx="10972801" cy="2144177"/>
          </a:xfrm>
          <a:prstGeom prst="rect">
            <a:avLst/>
          </a:prstGeom>
          <a:noFill/>
        </p:spPr>
        <p:txBody>
          <a:bodyPr wrap="square">
            <a:spAutoFit/>
          </a:bodyPr>
          <a:lstStyle/>
          <a:p>
            <a:pPr algn="just"/>
            <a:r>
              <a:rPr lang="en-IN" sz="1600" b="1" dirty="0">
                <a:latin typeface="Times New Roman" panose="02020603050405020304" pitchFamily="18" charset="0"/>
                <a:cs typeface="Times New Roman" panose="02020603050405020304" pitchFamily="18" charset="0"/>
              </a:rPr>
              <a:t>Control:</a:t>
            </a:r>
          </a:p>
          <a:p>
            <a:pPr algn="just"/>
            <a:endParaRPr lang="en-IN" sz="16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Marlin Firmware used to control the whole printer.</a:t>
            </a:r>
          </a:p>
          <a:p>
            <a:pPr marL="285750" indent="-285750" algn="just">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For extra accuracy PID control in all 4 motions is included. The Constants P</a:t>
            </a:r>
            <a:r>
              <a:rPr lang="en-IN" sz="1600" baseline="-25000" dirty="0">
                <a:latin typeface="Times New Roman" panose="02020603050405020304" pitchFamily="18" charset="0"/>
                <a:cs typeface="Times New Roman" panose="02020603050405020304" pitchFamily="18" charset="0"/>
              </a:rPr>
              <a:t>d</a:t>
            </a:r>
            <a:r>
              <a:rPr lang="en-IN" sz="1600" dirty="0">
                <a:latin typeface="Times New Roman" panose="02020603050405020304" pitchFamily="18" charset="0"/>
                <a:cs typeface="Times New Roman" panose="02020603050405020304" pitchFamily="18" charset="0"/>
              </a:rPr>
              <a:t>, P</a:t>
            </a:r>
            <a:r>
              <a:rPr lang="en-IN" sz="1600" baseline="-25000" dirty="0">
                <a:latin typeface="Times New Roman" panose="02020603050405020304" pitchFamily="18" charset="0"/>
                <a:cs typeface="Times New Roman" panose="02020603050405020304" pitchFamily="18" charset="0"/>
              </a:rPr>
              <a:t>i</a:t>
            </a:r>
            <a:r>
              <a:rPr lang="en-IN" sz="1600" dirty="0">
                <a:latin typeface="Times New Roman" panose="02020603050405020304" pitchFamily="18" charset="0"/>
                <a:cs typeface="Times New Roman" panose="02020603050405020304" pitchFamily="18" charset="0"/>
              </a:rPr>
              <a:t>, P</a:t>
            </a:r>
            <a:r>
              <a:rPr lang="en-IN" sz="1600" baseline="-25000" dirty="0">
                <a:latin typeface="Times New Roman" panose="02020603050405020304" pitchFamily="18" charset="0"/>
                <a:cs typeface="Times New Roman" panose="02020603050405020304" pitchFamily="18" charset="0"/>
              </a:rPr>
              <a:t>c</a:t>
            </a:r>
            <a:r>
              <a:rPr lang="en-IN" sz="1600" dirty="0">
                <a:latin typeface="Times New Roman" panose="02020603050405020304" pitchFamily="18" charset="0"/>
                <a:cs typeface="Times New Roman" panose="02020603050405020304" pitchFamily="18" charset="0"/>
              </a:rPr>
              <a:t> already being fine tuned by MARLIN.</a:t>
            </a:r>
          </a:p>
          <a:p>
            <a:pPr marL="285750" indent="-285750" algn="just">
              <a:buFont typeface="Arial" panose="020B0604020202020204" pitchFamily="34" charset="0"/>
              <a:buChar char="•"/>
            </a:pPr>
            <a:endParaRPr lang="en-IN" sz="1600" baseline="-25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PID control also introduced for temperature control of the bed and extrusion nozzle.</a:t>
            </a:r>
            <a:endParaRPr lang="en-IN" sz="1600" baseline="-25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sz="1600" baseline="-25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RepRap Display acts as the UI for the printer.</a:t>
            </a:r>
            <a:r>
              <a:rPr lang="en-IN" sz="1600" baseline="-25000" dirty="0">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39B6C482-B726-FF8D-8844-E42281563445}"/>
              </a:ext>
            </a:extLst>
          </p:cNvPr>
          <p:cNvPicPr>
            <a:picLocks noChangeAspect="1"/>
          </p:cNvPicPr>
          <p:nvPr/>
        </p:nvPicPr>
        <p:blipFill>
          <a:blip r:embed="rId2"/>
          <a:stretch>
            <a:fillRect/>
          </a:stretch>
        </p:blipFill>
        <p:spPr>
          <a:xfrm>
            <a:off x="4814677" y="3883989"/>
            <a:ext cx="2295845" cy="2000529"/>
          </a:xfrm>
          <a:prstGeom prst="rect">
            <a:avLst/>
          </a:prstGeom>
        </p:spPr>
      </p:pic>
      <p:sp>
        <p:nvSpPr>
          <p:cNvPr id="13" name="TextBox 12">
            <a:extLst>
              <a:ext uri="{FF2B5EF4-FFF2-40B4-BE49-F238E27FC236}">
                <a16:creationId xmlns:a16="http://schemas.microsoft.com/office/drawing/2014/main" id="{91ADE884-7A48-E297-900A-15145785BDA4}"/>
              </a:ext>
            </a:extLst>
          </p:cNvPr>
          <p:cNvSpPr txBox="1"/>
          <p:nvPr/>
        </p:nvSpPr>
        <p:spPr>
          <a:xfrm>
            <a:off x="4526565" y="6010798"/>
            <a:ext cx="3138870" cy="646331"/>
          </a:xfrm>
          <a:prstGeom prst="rect">
            <a:avLst/>
          </a:prstGeom>
          <a:noFill/>
        </p:spPr>
        <p:txBody>
          <a:bodyPr wrap="square" rtlCol="0">
            <a:spAutoFit/>
          </a:bodyPr>
          <a:lstStyle/>
          <a:p>
            <a:r>
              <a:rPr lang="en-IN" b="1" dirty="0"/>
              <a:t>Fig. 5 </a:t>
            </a:r>
            <a:r>
              <a:rPr lang="en-IN" dirty="0"/>
              <a:t>RepRap Display, with user- friendly nob for control</a:t>
            </a:r>
            <a:endParaRPr lang="en-IN" sz="1600" dirty="0"/>
          </a:p>
        </p:txBody>
      </p:sp>
      <p:sp>
        <p:nvSpPr>
          <p:cNvPr id="14" name="Oval 13">
            <a:extLst>
              <a:ext uri="{FF2B5EF4-FFF2-40B4-BE49-F238E27FC236}">
                <a16:creationId xmlns:a16="http://schemas.microsoft.com/office/drawing/2014/main" id="{3B613B99-4815-0AFB-6CFF-004AF752D07D}"/>
              </a:ext>
            </a:extLst>
          </p:cNvPr>
          <p:cNvSpPr/>
          <p:nvPr/>
        </p:nvSpPr>
        <p:spPr>
          <a:xfrm>
            <a:off x="5574890" y="5122606"/>
            <a:ext cx="393291" cy="363794"/>
          </a:xfrm>
          <a:prstGeom prst="ellipse">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N"/>
          </a:p>
        </p:txBody>
      </p:sp>
      <p:cxnSp>
        <p:nvCxnSpPr>
          <p:cNvPr id="16" name="Connector: Elbow 15">
            <a:extLst>
              <a:ext uri="{FF2B5EF4-FFF2-40B4-BE49-F238E27FC236}">
                <a16:creationId xmlns:a16="http://schemas.microsoft.com/office/drawing/2014/main" id="{21A2D5AC-E17A-1799-57CE-138214CCF1CD}"/>
              </a:ext>
            </a:extLst>
          </p:cNvPr>
          <p:cNvCxnSpPr/>
          <p:nvPr/>
        </p:nvCxnSpPr>
        <p:spPr>
          <a:xfrm>
            <a:off x="6096000" y="5279923"/>
            <a:ext cx="2271252" cy="12700"/>
          </a:xfrm>
          <a:prstGeom prst="bentConnector3">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1EEFF863-7B9D-54AC-98C4-9790197D0E49}"/>
              </a:ext>
            </a:extLst>
          </p:cNvPr>
          <p:cNvSpPr txBox="1"/>
          <p:nvPr/>
        </p:nvSpPr>
        <p:spPr>
          <a:xfrm>
            <a:off x="8504903" y="5122606"/>
            <a:ext cx="2133600" cy="338554"/>
          </a:xfrm>
          <a:prstGeom prst="rect">
            <a:avLst/>
          </a:prstGeom>
          <a:noFill/>
        </p:spPr>
        <p:txBody>
          <a:bodyPr wrap="square" rtlCol="0">
            <a:spAutoFit/>
          </a:bodyPr>
          <a:lstStyle/>
          <a:p>
            <a:r>
              <a:rPr lang="en-IN" sz="1600" dirty="0">
                <a:solidFill>
                  <a:srgbClr val="FF0000"/>
                </a:solidFill>
              </a:rPr>
              <a:t>User Friendly Knob</a:t>
            </a:r>
          </a:p>
        </p:txBody>
      </p:sp>
    </p:spTree>
    <p:extLst>
      <p:ext uri="{BB962C8B-B14F-4D97-AF65-F5344CB8AC3E}">
        <p14:creationId xmlns:p14="http://schemas.microsoft.com/office/powerpoint/2010/main" val="4224402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DFDE1-9111-2562-934C-B5964FCB85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7C7DF0-AF85-760D-DDE6-58AFD37FAAB4}"/>
              </a:ext>
            </a:extLst>
          </p:cNvPr>
          <p:cNvSpPr>
            <a:spLocks noGrp="1"/>
          </p:cNvSpPr>
          <p:nvPr>
            <p:ph type="title"/>
          </p:nvPr>
        </p:nvSpPr>
        <p:spPr/>
        <p:txBody>
          <a:bodyPr/>
          <a:lstStyle/>
          <a:p>
            <a:pPr algn="ctr"/>
            <a:r>
              <a:rPr lang="en-IN" sz="2800" b="1" dirty="0">
                <a:solidFill>
                  <a:schemeClr val="tx2"/>
                </a:solidFill>
                <a:latin typeface="Times New Roman"/>
              </a:rPr>
              <a:t>Results</a:t>
            </a:r>
            <a:endParaRPr sz="2800" b="1" dirty="0">
              <a:solidFill>
                <a:schemeClr val="tx2"/>
              </a:solidFill>
              <a:latin typeface="Times New Roman"/>
            </a:endParaRPr>
          </a:p>
        </p:txBody>
      </p:sp>
      <p:sp>
        <p:nvSpPr>
          <p:cNvPr id="3" name="Rectangle: Rounded Corners 2">
            <a:extLst>
              <a:ext uri="{FF2B5EF4-FFF2-40B4-BE49-F238E27FC236}">
                <a16:creationId xmlns:a16="http://schemas.microsoft.com/office/drawing/2014/main" id="{E2078F00-DC16-DEE2-FE20-51024C58CAEE}"/>
              </a:ext>
            </a:extLst>
          </p:cNvPr>
          <p:cNvSpPr/>
          <p:nvPr/>
        </p:nvSpPr>
        <p:spPr>
          <a:xfrm>
            <a:off x="1916626" y="358642"/>
            <a:ext cx="8091948" cy="974991"/>
          </a:xfrm>
          <a:prstGeom prst="round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16C620C6-BF2D-C0EB-8923-11AB9A1EDC24}"/>
              </a:ext>
            </a:extLst>
          </p:cNvPr>
          <p:cNvSpPr>
            <a:spLocks noGrp="1"/>
          </p:cNvSpPr>
          <p:nvPr>
            <p:ph type="sldNum" sz="quarter" idx="12"/>
          </p:nvPr>
        </p:nvSpPr>
        <p:spPr/>
        <p:txBody>
          <a:bodyPr/>
          <a:lstStyle/>
          <a:p>
            <a:fld id="{C1FF6DA9-008F-8B48-92A6-B652298478BF}" type="slidenum">
              <a:rPr lang="en-US" smtClean="0"/>
              <a:t>9</a:t>
            </a:fld>
            <a:endParaRPr lang="en-US"/>
          </a:p>
        </p:txBody>
      </p:sp>
      <p:pic>
        <p:nvPicPr>
          <p:cNvPr id="9" name="Picture 8">
            <a:extLst>
              <a:ext uri="{FF2B5EF4-FFF2-40B4-BE49-F238E27FC236}">
                <a16:creationId xmlns:a16="http://schemas.microsoft.com/office/drawing/2014/main" id="{36AE3772-B78F-B101-8C83-4CED0A2FC700}"/>
              </a:ext>
            </a:extLst>
          </p:cNvPr>
          <p:cNvPicPr>
            <a:picLocks noChangeAspect="1"/>
          </p:cNvPicPr>
          <p:nvPr/>
        </p:nvPicPr>
        <p:blipFill>
          <a:blip r:embed="rId2"/>
          <a:stretch>
            <a:fillRect/>
          </a:stretch>
        </p:blipFill>
        <p:spPr>
          <a:xfrm>
            <a:off x="1080885" y="1725693"/>
            <a:ext cx="4001729" cy="3001297"/>
          </a:xfrm>
          <a:prstGeom prst="rect">
            <a:avLst/>
          </a:prstGeom>
        </p:spPr>
      </p:pic>
      <p:pic>
        <p:nvPicPr>
          <p:cNvPr id="10" name="Picture 9">
            <a:extLst>
              <a:ext uri="{FF2B5EF4-FFF2-40B4-BE49-F238E27FC236}">
                <a16:creationId xmlns:a16="http://schemas.microsoft.com/office/drawing/2014/main" id="{C7C39BE2-DE1C-E0F2-AFED-CD798E43298E}"/>
              </a:ext>
            </a:extLst>
          </p:cNvPr>
          <p:cNvPicPr>
            <a:picLocks noChangeAspect="1"/>
          </p:cNvPicPr>
          <p:nvPr/>
        </p:nvPicPr>
        <p:blipFill>
          <a:blip r:embed="rId3"/>
          <a:stretch>
            <a:fillRect/>
          </a:stretch>
        </p:blipFill>
        <p:spPr>
          <a:xfrm>
            <a:off x="6882581" y="1794802"/>
            <a:ext cx="4001729" cy="3001297"/>
          </a:xfrm>
          <a:prstGeom prst="rect">
            <a:avLst/>
          </a:prstGeom>
        </p:spPr>
      </p:pic>
      <p:sp>
        <p:nvSpPr>
          <p:cNvPr id="11" name="AutoShape 4">
            <a:extLst>
              <a:ext uri="{FF2B5EF4-FFF2-40B4-BE49-F238E27FC236}">
                <a16:creationId xmlns:a16="http://schemas.microsoft.com/office/drawing/2014/main" id="{215F3065-ECDB-6971-E097-17477379546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TextBox 11">
            <a:extLst>
              <a:ext uri="{FF2B5EF4-FFF2-40B4-BE49-F238E27FC236}">
                <a16:creationId xmlns:a16="http://schemas.microsoft.com/office/drawing/2014/main" id="{043E09F8-CFCE-65E7-E8B7-74E799B4A7F3}"/>
              </a:ext>
            </a:extLst>
          </p:cNvPr>
          <p:cNvSpPr txBox="1"/>
          <p:nvPr/>
        </p:nvSpPr>
        <p:spPr>
          <a:xfrm>
            <a:off x="956320" y="5643586"/>
            <a:ext cx="1389670" cy="338554"/>
          </a:xfrm>
          <a:prstGeom prst="rect">
            <a:avLst/>
          </a:prstGeom>
          <a:noFill/>
        </p:spPr>
        <p:txBody>
          <a:bodyPr wrap="square" rtlCol="0">
            <a:spAutoFit/>
          </a:bodyPr>
          <a:lstStyle/>
          <a:p>
            <a:r>
              <a:rPr lang="en-IN" sz="1600" dirty="0"/>
              <a:t>X axis motor</a:t>
            </a:r>
          </a:p>
        </p:txBody>
      </p:sp>
      <p:sp>
        <p:nvSpPr>
          <p:cNvPr id="13" name="TextBox 12">
            <a:extLst>
              <a:ext uri="{FF2B5EF4-FFF2-40B4-BE49-F238E27FC236}">
                <a16:creationId xmlns:a16="http://schemas.microsoft.com/office/drawing/2014/main" id="{33394B30-3FD4-1F20-C1F9-7CB045841E34}"/>
              </a:ext>
            </a:extLst>
          </p:cNvPr>
          <p:cNvSpPr txBox="1"/>
          <p:nvPr/>
        </p:nvSpPr>
        <p:spPr>
          <a:xfrm>
            <a:off x="2892547" y="4846144"/>
            <a:ext cx="458390" cy="338554"/>
          </a:xfrm>
          <a:prstGeom prst="rect">
            <a:avLst/>
          </a:prstGeom>
          <a:noFill/>
        </p:spPr>
        <p:txBody>
          <a:bodyPr wrap="square" rtlCol="0">
            <a:spAutoFit/>
          </a:bodyPr>
          <a:lstStyle/>
          <a:p>
            <a:r>
              <a:rPr lang="en-IN" sz="1600" b="1" dirty="0"/>
              <a:t>(a)</a:t>
            </a:r>
            <a:endParaRPr lang="en-IN" sz="1600" dirty="0"/>
          </a:p>
        </p:txBody>
      </p:sp>
      <p:sp>
        <p:nvSpPr>
          <p:cNvPr id="14" name="TextBox 13">
            <a:extLst>
              <a:ext uri="{FF2B5EF4-FFF2-40B4-BE49-F238E27FC236}">
                <a16:creationId xmlns:a16="http://schemas.microsoft.com/office/drawing/2014/main" id="{36D27141-EB64-8477-9C39-2AA57236A6F6}"/>
              </a:ext>
            </a:extLst>
          </p:cNvPr>
          <p:cNvSpPr txBox="1"/>
          <p:nvPr/>
        </p:nvSpPr>
        <p:spPr>
          <a:xfrm>
            <a:off x="8841065" y="4846144"/>
            <a:ext cx="458390" cy="338554"/>
          </a:xfrm>
          <a:prstGeom prst="rect">
            <a:avLst/>
          </a:prstGeom>
          <a:noFill/>
        </p:spPr>
        <p:txBody>
          <a:bodyPr wrap="square" rtlCol="0">
            <a:spAutoFit/>
          </a:bodyPr>
          <a:lstStyle/>
          <a:p>
            <a:r>
              <a:rPr lang="en-IN" sz="1600" b="1" dirty="0"/>
              <a:t>(b)</a:t>
            </a:r>
            <a:endParaRPr lang="en-IN" sz="1600" dirty="0"/>
          </a:p>
        </p:txBody>
      </p:sp>
      <p:sp>
        <p:nvSpPr>
          <p:cNvPr id="15" name="Oval 14">
            <a:extLst>
              <a:ext uri="{FF2B5EF4-FFF2-40B4-BE49-F238E27FC236}">
                <a16:creationId xmlns:a16="http://schemas.microsoft.com/office/drawing/2014/main" id="{B522A2F1-D87E-50E0-7B6E-9E955BE2268C}"/>
              </a:ext>
            </a:extLst>
          </p:cNvPr>
          <p:cNvSpPr/>
          <p:nvPr/>
        </p:nvSpPr>
        <p:spPr>
          <a:xfrm>
            <a:off x="1307690" y="3429000"/>
            <a:ext cx="530942" cy="553065"/>
          </a:xfrm>
          <a:prstGeom prst="ellipse">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ln w="76200">
                <a:solidFill>
                  <a:schemeClr val="tx1"/>
                </a:solidFill>
              </a:ln>
            </a:endParaRPr>
          </a:p>
        </p:txBody>
      </p:sp>
      <p:sp>
        <p:nvSpPr>
          <p:cNvPr id="16" name="Oval 15">
            <a:extLst>
              <a:ext uri="{FF2B5EF4-FFF2-40B4-BE49-F238E27FC236}">
                <a16:creationId xmlns:a16="http://schemas.microsoft.com/office/drawing/2014/main" id="{68E54B40-C4C9-51C7-0BEB-3A833FA8AE5D}"/>
              </a:ext>
            </a:extLst>
          </p:cNvPr>
          <p:cNvSpPr/>
          <p:nvPr/>
        </p:nvSpPr>
        <p:spPr>
          <a:xfrm>
            <a:off x="1651155" y="2797410"/>
            <a:ext cx="530942" cy="553065"/>
          </a:xfrm>
          <a:prstGeom prst="ellipse">
            <a:avLst/>
          </a:prstGeom>
          <a:noFill/>
          <a:ln w="5715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ln w="76200">
                <a:solidFill>
                  <a:schemeClr val="tx1"/>
                </a:solidFill>
              </a:ln>
            </a:endParaRPr>
          </a:p>
        </p:txBody>
      </p:sp>
      <p:sp>
        <p:nvSpPr>
          <p:cNvPr id="17" name="Oval 16">
            <a:extLst>
              <a:ext uri="{FF2B5EF4-FFF2-40B4-BE49-F238E27FC236}">
                <a16:creationId xmlns:a16="http://schemas.microsoft.com/office/drawing/2014/main" id="{BA27CFD2-3AB6-E16E-5E1D-60CECC3011DA}"/>
              </a:ext>
            </a:extLst>
          </p:cNvPr>
          <p:cNvSpPr/>
          <p:nvPr/>
        </p:nvSpPr>
        <p:spPr>
          <a:xfrm>
            <a:off x="7964129" y="2340077"/>
            <a:ext cx="1335326" cy="1241323"/>
          </a:xfrm>
          <a:prstGeom prst="ellipse">
            <a:avLst/>
          </a:prstGeom>
          <a:noFill/>
          <a:ln w="5715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ln w="76200">
                <a:solidFill>
                  <a:schemeClr val="tx1"/>
                </a:solidFill>
              </a:ln>
            </a:endParaRPr>
          </a:p>
        </p:txBody>
      </p:sp>
      <p:cxnSp>
        <p:nvCxnSpPr>
          <p:cNvPr id="23" name="Connector: Elbow 22">
            <a:extLst>
              <a:ext uri="{FF2B5EF4-FFF2-40B4-BE49-F238E27FC236}">
                <a16:creationId xmlns:a16="http://schemas.microsoft.com/office/drawing/2014/main" id="{709C7EBF-8BC7-D635-32A3-F2497E7DF61F}"/>
              </a:ext>
            </a:extLst>
          </p:cNvPr>
          <p:cNvCxnSpPr>
            <a:cxnSpLocks/>
          </p:cNvCxnSpPr>
          <p:nvPr/>
        </p:nvCxnSpPr>
        <p:spPr>
          <a:xfrm rot="16200000" flipH="1">
            <a:off x="1722106" y="3693808"/>
            <a:ext cx="2214584" cy="1527922"/>
          </a:xfrm>
          <a:prstGeom prst="bentConnector3">
            <a:avLst>
              <a:gd name="adj1" fmla="val 50000"/>
            </a:avLst>
          </a:prstGeom>
          <a:ln w="38100">
            <a:solidFill>
              <a:schemeClr val="accent3"/>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BC2F1D24-97DC-C57D-1E82-645F3AFD4660}"/>
              </a:ext>
            </a:extLst>
          </p:cNvPr>
          <p:cNvCxnSpPr>
            <a:cxnSpLocks/>
          </p:cNvCxnSpPr>
          <p:nvPr/>
        </p:nvCxnSpPr>
        <p:spPr>
          <a:xfrm rot="5400000">
            <a:off x="796541" y="4788438"/>
            <a:ext cx="1553240" cy="1"/>
          </a:xfrm>
          <a:prstGeom prst="bentConnector3">
            <a:avLst/>
          </a:prstGeom>
          <a:ln w="38100">
            <a:solidFill>
              <a:schemeClr val="accent3"/>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BF91F194-8689-DA14-AB0A-2D3550E2B186}"/>
              </a:ext>
            </a:extLst>
          </p:cNvPr>
          <p:cNvSpPr txBox="1"/>
          <p:nvPr/>
        </p:nvSpPr>
        <p:spPr>
          <a:xfrm>
            <a:off x="4262284" y="6163198"/>
            <a:ext cx="4731181" cy="646331"/>
          </a:xfrm>
          <a:prstGeom prst="rect">
            <a:avLst/>
          </a:prstGeom>
          <a:noFill/>
        </p:spPr>
        <p:txBody>
          <a:bodyPr wrap="square" rtlCol="0">
            <a:spAutoFit/>
          </a:bodyPr>
          <a:lstStyle/>
          <a:p>
            <a:r>
              <a:rPr lang="en-IN" b="1" dirty="0"/>
              <a:t>Fig. 6 (a)</a:t>
            </a:r>
            <a:r>
              <a:rPr lang="en-IN" dirty="0"/>
              <a:t>Shows the motors controlling z-axis and x-axis. </a:t>
            </a:r>
            <a:r>
              <a:rPr lang="en-IN" b="1" dirty="0"/>
              <a:t>(b) </a:t>
            </a:r>
            <a:r>
              <a:rPr lang="en-IN" dirty="0"/>
              <a:t>Shows Prusa type Extruder.</a:t>
            </a:r>
            <a:endParaRPr lang="en-IN" sz="1600" dirty="0"/>
          </a:p>
        </p:txBody>
      </p:sp>
      <p:sp>
        <p:nvSpPr>
          <p:cNvPr id="34" name="TextBox 33">
            <a:extLst>
              <a:ext uri="{FF2B5EF4-FFF2-40B4-BE49-F238E27FC236}">
                <a16:creationId xmlns:a16="http://schemas.microsoft.com/office/drawing/2014/main" id="{20EE6420-C89C-36D0-456F-CE0F79C795C8}"/>
              </a:ext>
            </a:extLst>
          </p:cNvPr>
          <p:cNvSpPr txBox="1"/>
          <p:nvPr/>
        </p:nvSpPr>
        <p:spPr>
          <a:xfrm>
            <a:off x="3081085" y="5565059"/>
            <a:ext cx="1389670" cy="338554"/>
          </a:xfrm>
          <a:prstGeom prst="rect">
            <a:avLst/>
          </a:prstGeom>
          <a:noFill/>
        </p:spPr>
        <p:txBody>
          <a:bodyPr wrap="square" rtlCol="0">
            <a:spAutoFit/>
          </a:bodyPr>
          <a:lstStyle/>
          <a:p>
            <a:r>
              <a:rPr lang="en-IN" sz="1600" dirty="0"/>
              <a:t>Z axis motor</a:t>
            </a:r>
          </a:p>
        </p:txBody>
      </p:sp>
      <p:sp>
        <p:nvSpPr>
          <p:cNvPr id="35" name="TextBox 34">
            <a:extLst>
              <a:ext uri="{FF2B5EF4-FFF2-40B4-BE49-F238E27FC236}">
                <a16:creationId xmlns:a16="http://schemas.microsoft.com/office/drawing/2014/main" id="{E2D25A88-6DAA-9535-6FD7-42CDFA51D52A}"/>
              </a:ext>
            </a:extLst>
          </p:cNvPr>
          <p:cNvSpPr txBox="1"/>
          <p:nvPr/>
        </p:nvSpPr>
        <p:spPr>
          <a:xfrm>
            <a:off x="7021032" y="5228088"/>
            <a:ext cx="2844798" cy="338554"/>
          </a:xfrm>
          <a:prstGeom prst="rect">
            <a:avLst/>
          </a:prstGeom>
          <a:noFill/>
        </p:spPr>
        <p:txBody>
          <a:bodyPr wrap="square" rtlCol="0">
            <a:spAutoFit/>
          </a:bodyPr>
          <a:lstStyle/>
          <a:p>
            <a:r>
              <a:rPr lang="en-IN" sz="1600" dirty="0"/>
              <a:t>Extruder with cooling fan motor</a:t>
            </a:r>
          </a:p>
        </p:txBody>
      </p:sp>
      <p:cxnSp>
        <p:nvCxnSpPr>
          <p:cNvPr id="36" name="Connector: Elbow 35">
            <a:extLst>
              <a:ext uri="{FF2B5EF4-FFF2-40B4-BE49-F238E27FC236}">
                <a16:creationId xmlns:a16="http://schemas.microsoft.com/office/drawing/2014/main" id="{3F74D6D3-0A58-0641-36CD-53353AF92A2D}"/>
              </a:ext>
            </a:extLst>
          </p:cNvPr>
          <p:cNvCxnSpPr>
            <a:cxnSpLocks/>
          </p:cNvCxnSpPr>
          <p:nvPr/>
        </p:nvCxnSpPr>
        <p:spPr>
          <a:xfrm rot="5400000">
            <a:off x="7560804" y="4396642"/>
            <a:ext cx="1553240" cy="1"/>
          </a:xfrm>
          <a:prstGeom prst="bentConnector3">
            <a:avLst/>
          </a:prstGeom>
          <a:ln w="38100">
            <a:solidFill>
              <a:schemeClr val="accent3"/>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27710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1857</TotalTime>
  <Words>546</Words>
  <Application>Microsoft Office PowerPoint</Application>
  <PresentationFormat>Widescreen</PresentationFormat>
  <Paragraphs>131</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Wingdings</vt:lpstr>
      <vt:lpstr>Office Theme</vt:lpstr>
      <vt:lpstr>Serial 3-D printer</vt:lpstr>
      <vt:lpstr>Scheme of Presentation</vt:lpstr>
      <vt:lpstr>Introduction</vt:lpstr>
      <vt:lpstr> Core Components</vt:lpstr>
      <vt:lpstr>Primary Objectives</vt:lpstr>
      <vt:lpstr>Methodology</vt:lpstr>
      <vt:lpstr>Methodology</vt:lpstr>
      <vt:lpstr>Methodology</vt:lpstr>
      <vt:lpstr>Results</vt:lpstr>
      <vt:lpstr>Future Work</vt:lpstr>
      <vt:lpstr>Thank-you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 Research Presentation on Flexible Abrasive Tools and Vibration-Assisted Finishing</dc:title>
  <dc:subject/>
  <dc:creator>Saumya Kanwal</dc:creator>
  <cp:keywords/>
  <dc:description>generated using python-pptx</dc:description>
  <cp:lastModifiedBy>Anirudha Pratihar</cp:lastModifiedBy>
  <cp:revision>36</cp:revision>
  <dcterms:created xsi:type="dcterms:W3CDTF">2013-01-27T09:14:16Z</dcterms:created>
  <dcterms:modified xsi:type="dcterms:W3CDTF">2025-11-18T19:23:55Z</dcterms:modified>
  <cp:category/>
</cp:coreProperties>
</file>